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482" r:id="rId2"/>
    <p:sldId id="483" r:id="rId3"/>
    <p:sldId id="484" r:id="rId4"/>
    <p:sldId id="485" r:id="rId5"/>
    <p:sldId id="486" r:id="rId6"/>
    <p:sldId id="487" r:id="rId7"/>
    <p:sldId id="488" r:id="rId8"/>
    <p:sldId id="489" r:id="rId9"/>
    <p:sldId id="490" r:id="rId10"/>
    <p:sldId id="491" r:id="rId11"/>
    <p:sldId id="492" r:id="rId12"/>
    <p:sldId id="498" r:id="rId13"/>
    <p:sldId id="499" r:id="rId14"/>
    <p:sldId id="1261" r:id="rId15"/>
    <p:sldId id="1262" r:id="rId16"/>
    <p:sldId id="495" r:id="rId17"/>
    <p:sldId id="496" r:id="rId18"/>
    <p:sldId id="497" r:id="rId19"/>
    <p:sldId id="1256" r:id="rId20"/>
    <p:sldId id="1257" r:id="rId21"/>
    <p:sldId id="500" r:id="rId22"/>
    <p:sldId id="501" r:id="rId23"/>
    <p:sldId id="502" r:id="rId24"/>
    <p:sldId id="503" r:id="rId25"/>
    <p:sldId id="504" r:id="rId26"/>
    <p:sldId id="505" r:id="rId27"/>
    <p:sldId id="506" r:id="rId28"/>
    <p:sldId id="507" r:id="rId29"/>
    <p:sldId id="508" r:id="rId30"/>
    <p:sldId id="510" r:id="rId31"/>
    <p:sldId id="511" r:id="rId32"/>
    <p:sldId id="512" r:id="rId33"/>
    <p:sldId id="513" r:id="rId34"/>
    <p:sldId id="514" r:id="rId35"/>
    <p:sldId id="515" r:id="rId36"/>
    <p:sldId id="516" r:id="rId37"/>
    <p:sldId id="517" r:id="rId38"/>
    <p:sldId id="518" r:id="rId39"/>
    <p:sldId id="520" r:id="rId40"/>
    <p:sldId id="521" r:id="rId41"/>
    <p:sldId id="519" r:id="rId42"/>
    <p:sldId id="1258" r:id="rId43"/>
    <p:sldId id="522" r:id="rId44"/>
    <p:sldId id="523" r:id="rId45"/>
    <p:sldId id="524" r:id="rId46"/>
    <p:sldId id="525" r:id="rId47"/>
    <p:sldId id="526" r:id="rId48"/>
    <p:sldId id="527" r:id="rId49"/>
    <p:sldId id="529" r:id="rId50"/>
    <p:sldId id="1259" r:id="rId51"/>
    <p:sldId id="530" r:id="rId52"/>
    <p:sldId id="531" r:id="rId53"/>
    <p:sldId id="532" r:id="rId54"/>
    <p:sldId id="533" r:id="rId55"/>
    <p:sldId id="534" r:id="rId56"/>
    <p:sldId id="535" r:id="rId57"/>
    <p:sldId id="536" r:id="rId58"/>
    <p:sldId id="537" r:id="rId59"/>
    <p:sldId id="538" r:id="rId60"/>
    <p:sldId id="539" r:id="rId61"/>
    <p:sldId id="1260" r:id="rId62"/>
    <p:sldId id="540" r:id="rId63"/>
    <p:sldId id="541" r:id="rId64"/>
    <p:sldId id="542" r:id="rId65"/>
    <p:sldId id="543" r:id="rId66"/>
    <p:sldId id="544" r:id="rId67"/>
    <p:sldId id="545" r:id="rId68"/>
    <p:sldId id="546" r:id="rId69"/>
    <p:sldId id="547" r:id="rId70"/>
    <p:sldId id="548" r:id="rId71"/>
    <p:sldId id="549" r:id="rId72"/>
    <p:sldId id="550" r:id="rId73"/>
    <p:sldId id="551" r:id="rId74"/>
    <p:sldId id="552" r:id="rId75"/>
    <p:sldId id="553" r:id="rId76"/>
    <p:sldId id="554" r:id="rId77"/>
    <p:sldId id="555" r:id="rId78"/>
    <p:sldId id="556" r:id="rId79"/>
    <p:sldId id="557" r:id="rId80"/>
    <p:sldId id="1173" r:id="rId81"/>
    <p:sldId id="1178" r:id="rId82"/>
    <p:sldId id="1179" r:id="rId83"/>
    <p:sldId id="1174" r:id="rId84"/>
    <p:sldId id="1175" r:id="rId85"/>
    <p:sldId id="1263" r:id="rId8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9900CC"/>
    <a:srgbClr val="0000FF"/>
    <a:srgbClr val="0000CC"/>
    <a:srgbClr val="FF6600"/>
    <a:srgbClr val="9900FF"/>
    <a:srgbClr val="000099"/>
    <a:srgbClr val="993300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6" autoAdjust="0"/>
    <p:restoredTop sz="92568" autoAdjust="0"/>
  </p:normalViewPr>
  <p:slideViewPr>
    <p:cSldViewPr>
      <p:cViewPr varScale="1">
        <p:scale>
          <a:sx n="92" d="100"/>
          <a:sy n="92" d="100"/>
        </p:scale>
        <p:origin x="130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8CBCCAF-E02A-478F-8E7A-0D88DB93F679}" type="datetimeFigureOut">
              <a:rPr lang="zh-CN" altLang="en-US"/>
              <a:pPr>
                <a:defRPr/>
              </a:pPr>
              <a:t>2023/7/11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427EE4C-56FA-4F38-808A-36C9EC5FBC6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80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47192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81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590291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82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07734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83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64070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84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54266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85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10121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381918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299348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00800" y="914400"/>
            <a:ext cx="1905000" cy="5105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914400"/>
            <a:ext cx="5562600" cy="5105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2070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08101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1631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37338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1905000"/>
            <a:ext cx="37338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73503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545454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83848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86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065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99026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14400"/>
            <a:ext cx="7391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05000"/>
            <a:ext cx="7620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030" name="Text Box 10"/>
          <p:cNvSpPr txBox="1">
            <a:spLocks noChangeArrowheads="1"/>
          </p:cNvSpPr>
          <p:nvPr userDrawn="1"/>
        </p:nvSpPr>
        <p:spPr bwMode="auto">
          <a:xfrm>
            <a:off x="8153400" y="6319838"/>
            <a:ext cx="361950" cy="2746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2429AC4-BD33-4341-9F6F-25D20652CADA}" type="slidenum">
              <a:rPr lang="en-US" altLang="zh-CN" sz="1200">
                <a:solidFill>
                  <a:srgbClr val="000066"/>
                </a:solidFill>
              </a:rPr>
              <a:pPr eaLnBrk="1" hangingPunct="1"/>
              <a:t>‹#›</a:t>
            </a:fld>
            <a:endParaRPr lang="en-US" altLang="zh-CN" sz="1200">
              <a:solidFill>
                <a:srgbClr val="000066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gray">
          <a:xfrm>
            <a:off x="458788" y="1622425"/>
            <a:ext cx="8226425" cy="31750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>
              <a:ea typeface="宋体" panose="02010600030101010101" pitchFamily="2" charset="-122"/>
            </a:endParaRPr>
          </a:p>
        </p:txBody>
      </p:sp>
      <p:pic>
        <p:nvPicPr>
          <p:cNvPr id="2" name="Picture 9" descr="南理工校徽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96838"/>
            <a:ext cx="2881312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kumimoji="1" sz="2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9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24.wmf"/><Relationship Id="rId7" Type="http://schemas.openxmlformats.org/officeDocument/2006/relationships/image" Target="../media/image2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7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wmf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5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51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3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57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59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63.w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66.w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58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10.png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670.png"/><Relationship Id="rId5" Type="http://schemas.openxmlformats.org/officeDocument/2006/relationships/image" Target="../media/image620.png"/><Relationship Id="rId10" Type="http://schemas.openxmlformats.org/officeDocument/2006/relationships/image" Target="../media/image660.png"/><Relationship Id="rId4" Type="http://schemas.openxmlformats.org/officeDocument/2006/relationships/image" Target="../media/image69.png"/><Relationship Id="rId9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1015008"/>
            <a:ext cx="3124200" cy="685800"/>
          </a:xfrm>
        </p:spPr>
        <p:txBody>
          <a:bodyPr/>
          <a:lstStyle/>
          <a:p>
            <a:pPr eaLnBrk="1" hangingPunct="1"/>
            <a:r>
              <a:rPr lang="zh-CN" altLang="en-US" sz="3600" dirty="0">
                <a:latin typeface="Comic Sans MS" pitchFamily="66" charset="0"/>
                <a:ea typeface="宋体" pitchFamily="2" charset="-122"/>
              </a:rPr>
              <a:t>壁电流的应用</a:t>
            </a:r>
            <a:endParaRPr lang="en-US" altLang="zh-CN" sz="3600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757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872208"/>
            <a:ext cx="7772400" cy="34290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波导裂缝天线</a:t>
            </a:r>
            <a:r>
              <a:rPr lang="en-US" altLang="zh-CN" sz="2000" dirty="0">
                <a:ea typeface="宋体" pitchFamily="2" charset="-122"/>
              </a:rPr>
              <a:t> </a:t>
            </a:r>
          </a:p>
          <a:p>
            <a:pPr algn="just" eaLnBrk="1" hangingPunct="1">
              <a:lnSpc>
                <a:spcPct val="90000"/>
              </a:lnSpc>
            </a:pPr>
            <a:endParaRPr lang="en-US" altLang="zh-CN" sz="2000" dirty="0"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   切断壁电流就会导致电磁波的辐射, 因而可构成一波导缝隙天线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   </a:t>
            </a: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两种槽线结构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: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在宽边和窄变的壁上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.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ea typeface="宋体" pitchFamily="2" charset="-122"/>
              </a:rPr>
              <a:t>   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dirty="0"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dirty="0"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zh-CN" altLang="en-US" sz="2000" dirty="0"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6270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652252" y="803914"/>
            <a:ext cx="7050088" cy="114300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latin typeface="Comic Sans MS" pitchFamily="66" charset="0"/>
                <a:ea typeface="楷体_GB2312" pitchFamily="49" charset="-122"/>
              </a:rPr>
              <a:t>3.</a:t>
            </a:r>
            <a:r>
              <a:rPr lang="en-US" altLang="zh-CN" sz="3200" b="1" dirty="0">
                <a:latin typeface="Comic Sans MS" pitchFamily="66" charset="0"/>
                <a:ea typeface="楷体_GB2312" pitchFamily="49" charset="-122"/>
              </a:rPr>
              <a:t>3</a:t>
            </a:r>
            <a:r>
              <a:rPr lang="zh-CN" altLang="en-US" sz="3200" b="1" dirty="0">
                <a:latin typeface="Comic Sans MS" pitchFamily="66" charset="0"/>
                <a:ea typeface="楷体_GB2312" pitchFamily="49" charset="-122"/>
              </a:rPr>
              <a:t>.</a:t>
            </a:r>
            <a:r>
              <a:rPr lang="en-US" altLang="zh-CN" sz="3200" b="1" dirty="0">
                <a:latin typeface="Comic Sans MS" pitchFamily="66" charset="0"/>
                <a:ea typeface="楷体_GB2312" pitchFamily="49" charset="-122"/>
              </a:rPr>
              <a:t>9</a:t>
            </a:r>
            <a:r>
              <a:rPr lang="zh-CN" altLang="en-US" sz="3200" b="1" dirty="0">
                <a:latin typeface="Comic Sans MS" pitchFamily="66" charset="0"/>
                <a:ea typeface="楷体_GB2312" pitchFamily="49" charset="-122"/>
              </a:rPr>
              <a:t> 实际工程中波导尺寸的选择</a:t>
            </a:r>
            <a:endParaRPr lang="en-US" altLang="zh-CN" sz="3200" b="1" dirty="0">
              <a:latin typeface="Comic Sans MS" pitchFamily="66" charset="0"/>
              <a:ea typeface="楷体_GB2312" pitchFamily="49" charset="-122"/>
            </a:endParaRPr>
          </a:p>
        </p:txBody>
      </p:sp>
      <p:sp>
        <p:nvSpPr>
          <p:cNvPr id="849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5720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2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在实际设计波导时，要考虑的因素如下</a:t>
            </a:r>
            <a:endParaRPr lang="en-US" altLang="zh-CN" sz="22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2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2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单模传输</a:t>
            </a:r>
            <a:endParaRPr lang="en-US" altLang="zh-CN" sz="2200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2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损耗和衰减要较小</a:t>
            </a:r>
            <a:r>
              <a:rPr lang="en-US" altLang="zh-CN" sz="22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2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尽量实现搞得传输效率</a:t>
            </a:r>
            <a:endParaRPr lang="en-US" altLang="zh-CN" sz="2200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2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高功率容量</a:t>
            </a:r>
            <a:endParaRPr lang="en-US" altLang="zh-CN" sz="2200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2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模式的色散小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200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 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因此，对于实际的工程应用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一般的尺寸选择为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2200" b="1" u="sng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1.05a&lt;</a:t>
            </a:r>
            <a:r>
              <a:rPr lang="en-US" altLang="zh-CN" sz="2200" b="1" u="sng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&lt;1.6a.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ea typeface="宋体" pitchFamily="2" charset="-122"/>
                <a:sym typeface="Symbol" pitchFamily="18" charset="2"/>
              </a:rPr>
              <a:t>                     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ea typeface="宋体" pitchFamily="2" charset="-122"/>
                <a:sym typeface="Symbol" pitchFamily="18" charset="2"/>
              </a:rPr>
              <a:t>   </a:t>
            </a:r>
            <a:endParaRPr lang="en-US" altLang="zh-CN" sz="2000" dirty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000" dirty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zh-CN" altLang="en-US" sz="2000" dirty="0"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10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0822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09600" y="1066800"/>
            <a:ext cx="77724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 u="sng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波导尺寸的选择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zh-CN" altLang="en-US" sz="2400" b="1">
              <a:solidFill>
                <a:srgbClr val="FF0066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200" b="1">
                <a:latin typeface="Comic Sans MS" pitchFamily="66" charset="0"/>
                <a:ea typeface="楷体_GB2312" pitchFamily="49" charset="-122"/>
              </a:rPr>
              <a:t>综合上述因素，矩形波导尺寸一般选择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zh-CN" altLang="en-US" sz="2200" b="1"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                a=0.7</a:t>
            </a:r>
            <a:r>
              <a:rPr lang="en-US" altLang="zh-CN" sz="2400" b="1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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                </a:t>
            </a:r>
            <a:r>
              <a:rPr lang="en-US" altLang="zh-CN" sz="2400" b="1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b=(0.4</a:t>
            </a:r>
            <a:r>
              <a:rPr lang="zh-CN" altLang="en-US" sz="2400" b="1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~0.5) </a:t>
            </a:r>
            <a:r>
              <a:rPr lang="en-US" altLang="zh-CN" sz="2400" b="1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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b="1">
              <a:solidFill>
                <a:srgbClr val="0000FF"/>
              </a:solidFill>
              <a:latin typeface="Comic Sans MS" pitchFamily="66" charset="0"/>
              <a:ea typeface="楷体_GB2312" pitchFamily="49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 u="sng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工作频率范围的选择</a:t>
            </a:r>
            <a:endParaRPr lang="en-US" altLang="zh-CN" sz="2200" u="sng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200">
                <a:latin typeface="Comic Sans MS" pitchFamily="66" charset="0"/>
                <a:ea typeface="宋体" pitchFamily="2" charset="-122"/>
              </a:rPr>
              <a:t>				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200">
                <a:latin typeface="Comic Sans MS" pitchFamily="66" charset="0"/>
                <a:ea typeface="宋体" pitchFamily="2" charset="-122"/>
              </a:rPr>
              <a:t>                      </a:t>
            </a:r>
            <a:r>
              <a:rPr lang="en-US" altLang="zh-CN" sz="2200" b="1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1.05 </a:t>
            </a:r>
            <a:r>
              <a:rPr lang="en-US" altLang="zh-CN" sz="2200" b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c</a:t>
            </a:r>
            <a:r>
              <a:rPr lang="en-US" altLang="zh-CN" sz="2200" b="1" baseline="-2500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TE20 </a:t>
            </a:r>
            <a:r>
              <a:rPr lang="en-US" altLang="zh-CN" sz="2200" b="1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&lt; </a:t>
            </a:r>
            <a:r>
              <a:rPr lang="en-US" altLang="zh-CN" sz="2200" b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 &lt; </a:t>
            </a:r>
            <a:r>
              <a:rPr lang="en-US" altLang="zh-CN" sz="2200" b="1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0.8</a:t>
            </a:r>
            <a:r>
              <a:rPr lang="en-US" altLang="zh-CN" sz="2200" b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c</a:t>
            </a:r>
            <a:r>
              <a:rPr lang="en-US" altLang="zh-CN" sz="2200" b="1" baseline="-2500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TE10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200" b="1">
                <a:latin typeface="Comic Sans MS" pitchFamily="66" charset="0"/>
                <a:ea typeface="楷体_GB2312" pitchFamily="49" charset="-122"/>
              </a:rPr>
              <a:t>即</a:t>
            </a:r>
            <a:r>
              <a:rPr lang="zh-CN" altLang="en-US" sz="2200">
                <a:latin typeface="Comic Sans MS" pitchFamily="66" charset="0"/>
                <a:ea typeface="宋体" pitchFamily="2" charset="-122"/>
              </a:rPr>
              <a:t>：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20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				 </a:t>
            </a:r>
            <a:r>
              <a:rPr lang="en-US" altLang="zh-CN" sz="2200" b="1" u="sng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1.05a &lt; </a:t>
            </a:r>
            <a:r>
              <a:rPr lang="en-US" altLang="zh-CN" sz="2200" b="1" u="sng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 &lt; 1.6a</a:t>
            </a:r>
            <a:endParaRPr lang="zh-CN" altLang="en-US" sz="2200" b="1" u="sng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>
                <a:ea typeface="宋体" pitchFamily="2" charset="-122"/>
                <a:sym typeface="Symbol" pitchFamily="18" charset="2"/>
              </a:rPr>
              <a:t>                     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>
                <a:ea typeface="宋体" pitchFamily="2" charset="-122"/>
                <a:sym typeface="Symbol" pitchFamily="18" charset="2"/>
              </a:rPr>
              <a:t>   </a:t>
            </a:r>
            <a:endParaRPr lang="en-US" altLang="zh-CN" sz="200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w"/>
            </a:pPr>
            <a:endParaRPr lang="en-US" altLang="zh-CN" sz="200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zh-CN" altLang="en-US" sz="2000">
              <a:ea typeface="宋体" pitchFamily="2" charset="-122"/>
            </a:endParaRP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052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677613"/>
            <a:ext cx="7981950" cy="762000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latin typeface="Comic Sans MS" pitchFamily="66" charset="0"/>
                <a:ea typeface="楷体_GB2312" pitchFamily="49" charset="-122"/>
              </a:rPr>
              <a:t>3.</a:t>
            </a:r>
            <a:r>
              <a:rPr lang="en-US" altLang="zh-CN" sz="3200" dirty="0">
                <a:latin typeface="Comic Sans MS" pitchFamily="66" charset="0"/>
                <a:ea typeface="楷体_GB2312" pitchFamily="49" charset="-122"/>
              </a:rPr>
              <a:t>3.10 </a:t>
            </a:r>
            <a:r>
              <a:rPr lang="zh-CN" altLang="en-US" sz="3200" dirty="0">
                <a:latin typeface="Comic Sans MS" pitchFamily="66" charset="0"/>
                <a:ea typeface="楷体_GB2312" pitchFamily="49" charset="-122"/>
              </a:rPr>
              <a:t>导模激励</a:t>
            </a:r>
          </a:p>
        </p:txBody>
      </p:sp>
      <p:sp>
        <p:nvSpPr>
          <p:cNvPr id="8602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4213" y="1773238"/>
            <a:ext cx="7315200" cy="33528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0066"/>
                </a:solidFill>
                <a:ea typeface="楷体_GB2312" pitchFamily="49" charset="-122"/>
              </a:rPr>
              <a:t>   </a:t>
            </a:r>
            <a:r>
              <a:rPr lang="zh-CN" altLang="en-US" sz="2800" b="1" dirty="0">
                <a:solidFill>
                  <a:srgbClr val="FF0066"/>
                </a:solidFill>
                <a:ea typeface="楷体_GB2312" pitchFamily="49" charset="-122"/>
              </a:rPr>
              <a:t>导模如何产生？激励方式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800" b="1" dirty="0">
                <a:solidFill>
                  <a:srgbClr val="FF0066"/>
                </a:solidFill>
                <a:ea typeface="楷体_GB2312" pitchFamily="49" charset="-122"/>
              </a:rPr>
              <a:t>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800" b="1" dirty="0">
                <a:solidFill>
                  <a:srgbClr val="0000FF"/>
                </a:solidFill>
                <a:ea typeface="楷体_GB2312" pitchFamily="49" charset="-122"/>
              </a:rPr>
              <a:t>条件：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0000FF"/>
                </a:solidFill>
                <a:ea typeface="楷体_GB2312" pitchFamily="49" charset="-122"/>
              </a:rPr>
              <a:t>  (a) </a:t>
            </a:r>
            <a:r>
              <a:rPr lang="zh-CN" altLang="en-US" sz="2800" b="1" dirty="0">
                <a:solidFill>
                  <a:srgbClr val="0000FF"/>
                </a:solidFill>
                <a:ea typeface="楷体_GB2312" pitchFamily="49" charset="-122"/>
              </a:rPr>
              <a:t>波导尺寸和工作频率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0000FF"/>
                </a:solidFill>
                <a:ea typeface="楷体_GB2312" pitchFamily="49" charset="-122"/>
              </a:rPr>
              <a:t>  (b) </a:t>
            </a:r>
            <a:r>
              <a:rPr lang="zh-CN" altLang="en-US" sz="2800" b="1" dirty="0">
                <a:solidFill>
                  <a:srgbClr val="0000FF"/>
                </a:solidFill>
                <a:ea typeface="楷体_GB2312" pitchFamily="49" charset="-122"/>
              </a:rPr>
              <a:t>激励方法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800" b="1" dirty="0">
                <a:solidFill>
                  <a:srgbClr val="0000FF"/>
                </a:solidFill>
                <a:ea typeface="楷体_GB2312" pitchFamily="49" charset="-122"/>
              </a:rPr>
              <a:t>原则：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800" b="1" dirty="0">
                <a:solidFill>
                  <a:srgbClr val="0000FF"/>
                </a:solidFill>
                <a:ea typeface="楷体_GB2312" pitchFamily="49" charset="-122"/>
              </a:rPr>
              <a:t>   避免不需要的模式</a:t>
            </a:r>
            <a:endParaRPr lang="zh-CN" altLang="en-US" sz="2000" dirty="0"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12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068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0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0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60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60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60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60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60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60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60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60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60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60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8" grpId="0" autoUpdateAnimBg="0"/>
      <p:bldP spid="86021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765587"/>
            <a:ext cx="3779467" cy="3136900"/>
          </a:xfrm>
        </p:spPr>
        <p:txBody>
          <a:bodyPr/>
          <a:lstStyle/>
          <a:p>
            <a:pPr marL="838200" indent="-838200" eaLnBrk="1" hangingPunct="1"/>
            <a:r>
              <a:rPr lang="zh-CN" altLang="en-US" sz="3600" b="1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en-US" altLang="zh-CN" sz="3600" b="1" dirty="0">
                <a:latin typeface="黑体" pitchFamily="49" charset="-122"/>
                <a:ea typeface="黑体" pitchFamily="49" charset="-122"/>
              </a:rPr>
              <a:t>a.</a:t>
            </a:r>
            <a:r>
              <a:rPr lang="zh-CN" altLang="en-US" sz="3600" b="1" dirty="0">
                <a:latin typeface="黑体" pitchFamily="49" charset="-122"/>
                <a:ea typeface="黑体" pitchFamily="49" charset="-122"/>
              </a:rPr>
              <a:t>探针激励</a:t>
            </a:r>
            <a:br>
              <a:rPr lang="zh-CN" altLang="en-US" sz="3600" b="1" dirty="0">
                <a:latin typeface="黑体" pitchFamily="49" charset="-122"/>
                <a:ea typeface="黑体" pitchFamily="49" charset="-122"/>
              </a:rPr>
            </a:br>
            <a:r>
              <a:rPr lang="en-US" altLang="zh-CN" sz="3600" b="1" dirty="0">
                <a:latin typeface="黑体" pitchFamily="49" charset="-122"/>
                <a:ea typeface="黑体" pitchFamily="49" charset="-122"/>
              </a:rPr>
              <a:t>b.</a:t>
            </a:r>
            <a:r>
              <a:rPr lang="zh-CN" altLang="en-US" sz="3600" b="1" dirty="0">
                <a:latin typeface="黑体" pitchFamily="49" charset="-122"/>
                <a:ea typeface="黑体" pitchFamily="49" charset="-122"/>
              </a:rPr>
              <a:t>环激励</a:t>
            </a:r>
            <a:br>
              <a:rPr lang="zh-CN" altLang="en-US" sz="3600" b="1" dirty="0">
                <a:latin typeface="黑体" pitchFamily="49" charset="-122"/>
                <a:ea typeface="黑体" pitchFamily="49" charset="-122"/>
              </a:rPr>
            </a:br>
            <a:r>
              <a:rPr lang="en-US" altLang="zh-CN" sz="3600" b="1" dirty="0">
                <a:latin typeface="黑体" pitchFamily="49" charset="-122"/>
                <a:ea typeface="黑体" pitchFamily="49" charset="-122"/>
              </a:rPr>
              <a:t>c.</a:t>
            </a:r>
            <a:r>
              <a:rPr lang="zh-CN" altLang="en-US" sz="3600" b="1" dirty="0">
                <a:latin typeface="黑体" pitchFamily="49" charset="-122"/>
                <a:ea typeface="黑体" pitchFamily="49" charset="-122"/>
              </a:rPr>
              <a:t>孔或缝激励</a:t>
            </a:r>
            <a:br>
              <a:rPr lang="zh-CN" altLang="en-US" sz="3600" b="1" dirty="0">
                <a:latin typeface="黑体" pitchFamily="49" charset="-122"/>
                <a:ea typeface="黑体" pitchFamily="49" charset="-122"/>
              </a:rPr>
            </a:br>
            <a:r>
              <a:rPr lang="en-US" altLang="zh-CN" sz="3600" b="1" dirty="0">
                <a:latin typeface="黑体" pitchFamily="49" charset="-122"/>
                <a:ea typeface="黑体" pitchFamily="49" charset="-122"/>
              </a:rPr>
              <a:t>d.</a:t>
            </a:r>
            <a:r>
              <a:rPr lang="zh-CN" altLang="en-US" sz="3600" b="1" dirty="0">
                <a:latin typeface="黑体" pitchFamily="49" charset="-122"/>
                <a:ea typeface="黑体" pitchFamily="49" charset="-122"/>
              </a:rPr>
              <a:t>直接过渡</a:t>
            </a:r>
          </a:p>
        </p:txBody>
      </p:sp>
      <p:sp>
        <p:nvSpPr>
          <p:cNvPr id="2088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11188" y="1557338"/>
            <a:ext cx="7315200" cy="3352800"/>
          </a:xfrm>
          <a:noFill/>
        </p:spPr>
        <p:txBody>
          <a:bodyPr>
            <a:normAutofit lnSpcReduction="10000"/>
          </a:bodyPr>
          <a:lstStyle/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endParaRPr lang="zh-CN" altLang="en-US" sz="2600" b="1" dirty="0">
              <a:solidFill>
                <a:srgbClr val="0000FF"/>
              </a:solidFill>
              <a:ea typeface="楷体_GB2312" pitchFamily="49" charset="-122"/>
            </a:endParaRP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600" dirty="0">
                <a:ea typeface="宋体" pitchFamily="2" charset="-122"/>
              </a:rPr>
              <a:t> </a:t>
            </a:r>
            <a:endParaRPr lang="en-US" altLang="zh-CN" sz="2600" b="1" dirty="0">
              <a:solidFill>
                <a:srgbClr val="FF0066"/>
              </a:solidFill>
              <a:ea typeface="楷体_GB2312" pitchFamily="49" charset="-122"/>
            </a:endParaRP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600" b="1" dirty="0">
              <a:solidFill>
                <a:srgbClr val="FF0066"/>
              </a:solidFill>
              <a:ea typeface="楷体_GB2312" pitchFamily="49" charset="-122"/>
            </a:endParaRP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600" dirty="0">
                <a:ea typeface="宋体" pitchFamily="2" charset="-122"/>
              </a:rPr>
              <a:t>   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600" dirty="0">
              <a:ea typeface="宋体" pitchFamily="2" charset="-122"/>
            </a:endParaRP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600" dirty="0">
                <a:ea typeface="宋体" pitchFamily="2" charset="-122"/>
              </a:rPr>
              <a:t>   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800" dirty="0">
              <a:ea typeface="宋体" pitchFamily="2" charset="-122"/>
            </a:endParaRP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ea typeface="宋体" pitchFamily="2" charset="-122"/>
              </a:rPr>
              <a:t>   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800" dirty="0">
              <a:ea typeface="宋体" pitchFamily="2" charset="-122"/>
            </a:endParaRPr>
          </a:p>
          <a:p>
            <a:pPr algn="ctr" eaLnBrk="1" hangingPunct="1">
              <a:lnSpc>
                <a:spcPct val="90000"/>
              </a:lnSpc>
            </a:pPr>
            <a:endParaRPr lang="en-US" altLang="zh-CN" sz="2800" dirty="0">
              <a:ea typeface="宋体" pitchFamily="2" charset="-122"/>
            </a:endParaRP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endParaRPr lang="zh-CN" altLang="en-US" sz="2000" dirty="0">
              <a:ea typeface="宋体" pitchFamily="2" charset="-122"/>
            </a:endParaRPr>
          </a:p>
        </p:txBody>
      </p:sp>
      <p:pic>
        <p:nvPicPr>
          <p:cNvPr id="717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836613"/>
            <a:ext cx="5145088" cy="579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8904" name="Rectangle 8"/>
          <p:cNvSpPr>
            <a:spLocks noChangeArrowheads="1"/>
          </p:cNvSpPr>
          <p:nvPr/>
        </p:nvSpPr>
        <p:spPr bwMode="auto">
          <a:xfrm>
            <a:off x="251520" y="764704"/>
            <a:ext cx="446405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838200" indent="-8382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838200" indent="-8382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838200" indent="-8382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838200" indent="-8382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838200" indent="-8382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1295400" indent="-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1752600" indent="-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2209800" indent="-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2667000" indent="-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zh-CN" altLang="en-US" sz="4200" b="1" dirty="0">
                <a:solidFill>
                  <a:srgbClr val="FF0066"/>
                </a:solidFill>
                <a:latin typeface="Comic Sans MS" pitchFamily="66" charset="0"/>
                <a:ea typeface="华文行楷" pitchFamily="2" charset="-122"/>
              </a:rPr>
              <a:t>激励方式</a:t>
            </a: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13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26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8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8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898" grpId="0" autoUpdateAnimBg="0"/>
      <p:bldP spid="208899" grpId="0" build="p" autoUpdateAnimBg="0"/>
      <p:bldP spid="20890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09600"/>
            <a:ext cx="2514600" cy="6096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Review</a:t>
            </a:r>
          </a:p>
        </p:txBody>
      </p:sp>
      <p:sp>
        <p:nvSpPr>
          <p:cNvPr id="81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80005" y="1254711"/>
            <a:ext cx="7772400" cy="5949950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altLang="zh-CN" dirty="0">
              <a:ea typeface="宋体" pitchFamily="2" charset="-122"/>
            </a:endParaRPr>
          </a:p>
          <a:p>
            <a:pPr eaLnBrk="1" hangingPunct="1"/>
            <a:r>
              <a:rPr lang="en-US" altLang="zh-CN" dirty="0">
                <a:solidFill>
                  <a:schemeClr val="tx2"/>
                </a:solidFill>
                <a:latin typeface="Comic Sans MS" pitchFamily="66" charset="0"/>
                <a:ea typeface="宋体" pitchFamily="2" charset="-122"/>
                <a:cs typeface="Tahoma" pitchFamily="34" charset="0"/>
              </a:rPr>
              <a:t>Rectangular waveguide</a:t>
            </a:r>
            <a:r>
              <a:rPr lang="en-US" altLang="zh-CN" i="1" dirty="0">
                <a:solidFill>
                  <a:schemeClr val="tx2"/>
                </a:solidFill>
                <a:ea typeface="宋体" pitchFamily="2" charset="-122"/>
                <a:cs typeface="Tahoma" pitchFamily="34" charset="0"/>
              </a:rPr>
              <a:t> </a:t>
            </a:r>
            <a:r>
              <a:rPr lang="en-US" altLang="zh-CN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矩形波导)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800" dirty="0">
                <a:ea typeface="宋体" pitchFamily="2" charset="-122"/>
              </a:rPr>
              <a:t>    </a:t>
            </a:r>
            <a:r>
              <a:rPr lang="zh-CN" altLang="en-US" sz="2800" b="1" dirty="0">
                <a:latin typeface="Comic Sans MS" pitchFamily="66" charset="0"/>
                <a:ea typeface="楷体_GB2312" pitchFamily="49" charset="-122"/>
              </a:rPr>
              <a:t>主模 </a:t>
            </a:r>
            <a:r>
              <a:rPr lang="en-US" altLang="zh-CN" sz="2800" dirty="0" err="1">
                <a:ea typeface="宋体" pitchFamily="2" charset="-122"/>
              </a:rPr>
              <a:t>TE</a:t>
            </a:r>
            <a:r>
              <a:rPr lang="en-US" altLang="zh-CN" sz="2800" baseline="-25000" dirty="0" err="1">
                <a:ea typeface="宋体" pitchFamily="2" charset="-122"/>
              </a:rPr>
              <a:t>10</a:t>
            </a:r>
            <a:r>
              <a:rPr lang="en-US" altLang="zh-CN" sz="2800" dirty="0">
                <a:ea typeface="宋体" pitchFamily="2" charset="-122"/>
              </a:rPr>
              <a:t> </a:t>
            </a:r>
            <a:r>
              <a:rPr lang="zh-CN" altLang="en-US" sz="2800" baseline="-25000" dirty="0">
                <a:ea typeface="宋体" pitchFamily="2" charset="-122"/>
              </a:rPr>
              <a:t>，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b="1" dirty="0">
                <a:latin typeface="Comic Sans MS" pitchFamily="66" charset="0"/>
                <a:ea typeface="楷体_GB2312" pitchFamily="49" charset="-122"/>
              </a:rPr>
              <a:t>   掌握几种模式的场分布图, </a:t>
            </a:r>
            <a:r>
              <a:rPr lang="en-US" altLang="zh-CN" sz="2800" b="1" dirty="0">
                <a:latin typeface="Comic Sans MS" pitchFamily="66" charset="0"/>
                <a:ea typeface="楷体_GB2312" pitchFamily="49" charset="-122"/>
              </a:rPr>
              <a:t>TE10, TE01, TE20, TE02, TE11</a:t>
            </a:r>
            <a:r>
              <a:rPr lang="zh-CN" altLang="en-US" sz="2800" b="1" dirty="0">
                <a:latin typeface="Comic Sans MS" pitchFamily="66" charset="0"/>
                <a:ea typeface="楷体_GB2312" pitchFamily="49" charset="-122"/>
              </a:rPr>
              <a:t>，</a:t>
            </a:r>
            <a:r>
              <a:rPr lang="en-US" altLang="zh-CN" sz="2800" b="1" dirty="0">
                <a:latin typeface="Comic Sans MS" pitchFamily="66" charset="0"/>
                <a:ea typeface="楷体_GB2312" pitchFamily="49" charset="-122"/>
              </a:rPr>
              <a:t>TM11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b="1" dirty="0">
                <a:latin typeface="Comic Sans MS" pitchFamily="66" charset="0"/>
                <a:ea typeface="楷体_GB2312" pitchFamily="49" charset="-122"/>
              </a:rPr>
              <a:t>   特性参数：截止频率，截止波长，截止波数，波阻 抗，导波速度，导波波长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800" b="1" dirty="0">
                <a:latin typeface="Comic Sans MS" pitchFamily="66" charset="0"/>
                <a:ea typeface="楷体_GB2312" pitchFamily="49" charset="-122"/>
              </a:rPr>
              <a:t>     </a:t>
            </a:r>
            <a:r>
              <a:rPr lang="zh-CN" altLang="en-US" sz="2800" b="1" dirty="0">
                <a:latin typeface="Comic Sans MS" pitchFamily="66" charset="0"/>
                <a:ea typeface="楷体_GB2312" pitchFamily="49" charset="-122"/>
              </a:rPr>
              <a:t>壁电流、简并模，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b="1" dirty="0">
                <a:latin typeface="Comic Sans MS" pitchFamily="66" charset="0"/>
                <a:ea typeface="楷体_GB2312" pitchFamily="49" charset="-122"/>
              </a:rPr>
              <a:t>     单模传输的条件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b="1" dirty="0">
                <a:latin typeface="Comic Sans MS" pitchFamily="66" charset="0"/>
                <a:ea typeface="楷体_GB2312" pitchFamily="49" charset="-122"/>
              </a:rPr>
              <a:t>     奇场，偶场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b="1" dirty="0">
                <a:latin typeface="Comic Sans MS" pitchFamily="66" charset="0"/>
                <a:ea typeface="楷体_GB2312" pitchFamily="49" charset="-122"/>
              </a:rPr>
              <a:t>  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14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072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620713"/>
            <a:ext cx="6480175" cy="609600"/>
          </a:xfrm>
        </p:spPr>
        <p:txBody>
          <a:bodyPr/>
          <a:lstStyle/>
          <a:p>
            <a:pPr eaLnBrk="1" hangingPunct="1"/>
            <a:r>
              <a:rPr lang="en-US" altLang="zh-CN">
                <a:latin typeface="Comic Sans MS" pitchFamily="66" charset="0"/>
                <a:ea typeface="宋体" pitchFamily="2" charset="-122"/>
              </a:rPr>
              <a:t>Review</a:t>
            </a:r>
            <a:endParaRPr lang="zh-CN" altLang="en-US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92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700808"/>
            <a:ext cx="7772400" cy="5949950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altLang="zh-CN" dirty="0">
              <a:ea typeface="宋体" pitchFamily="2" charset="-122"/>
            </a:endParaRPr>
          </a:p>
          <a:p>
            <a:pPr eaLnBrk="1" hangingPunct="1"/>
            <a:r>
              <a:rPr lang="zh-CN" altLang="en-US" sz="2800" b="1" dirty="0">
                <a:latin typeface="Comic Sans MS" pitchFamily="66" charset="0"/>
                <a:ea typeface="楷体_GB2312" pitchFamily="49" charset="-122"/>
              </a:rPr>
              <a:t>功率容量</a:t>
            </a:r>
          </a:p>
          <a:p>
            <a:pPr eaLnBrk="1" hangingPunct="1"/>
            <a:endParaRPr lang="zh-CN" altLang="en-US" sz="2800" b="1" dirty="0">
              <a:latin typeface="Comic Sans MS" pitchFamily="66" charset="0"/>
              <a:ea typeface="楷体_GB2312" pitchFamily="49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b="1" dirty="0">
                <a:latin typeface="Comic Sans MS" pitchFamily="66" charset="0"/>
                <a:ea typeface="楷体_GB2312" pitchFamily="49" charset="-122"/>
              </a:rPr>
              <a:t>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RW</a:t>
            </a:r>
            <a:r>
              <a:rPr lang="zh-CN" altLang="en-US" sz="28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设计：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b="1" dirty="0">
                <a:latin typeface="Comic Sans MS" pitchFamily="66" charset="0"/>
                <a:ea typeface="楷体_GB2312" pitchFamily="49" charset="-122"/>
              </a:rPr>
              <a:t>功率、衰减、单模传输要求、材料要求、加工方便和牢固要求</a:t>
            </a:r>
          </a:p>
        </p:txBody>
      </p:sp>
      <p:graphicFrame>
        <p:nvGraphicFramePr>
          <p:cNvPr id="92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115323"/>
              </p:ext>
            </p:extLst>
          </p:nvPr>
        </p:nvGraphicFramePr>
        <p:xfrm>
          <a:off x="2915816" y="2132856"/>
          <a:ext cx="3505200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727200" imgH="508000" progId="Equation.DSMT4">
                  <p:embed/>
                </p:oleObj>
              </mc:Choice>
              <mc:Fallback>
                <p:oleObj r:id="rId2" imgW="1727200" imgH="508000" progId="Equation.DSMT4">
                  <p:embed/>
                  <p:pic>
                    <p:nvPicPr>
                      <p:cNvPr id="92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2132856"/>
                        <a:ext cx="3505200" cy="1027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15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5688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1167408"/>
            <a:ext cx="7772400" cy="533400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3.</a:t>
            </a:r>
            <a:r>
              <a:rPr lang="en-US" altLang="zh-CN" sz="3600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4</a:t>
            </a:r>
            <a:r>
              <a:rPr lang="zh-CN" altLang="en-US" sz="3600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 圆波导（</a:t>
            </a:r>
            <a:r>
              <a:rPr lang="en-US" altLang="zh-CN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Circular waveguide</a:t>
            </a:r>
            <a:r>
              <a:rPr lang="zh-CN" altLang="en-US" sz="3600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）</a:t>
            </a:r>
          </a:p>
        </p:txBody>
      </p:sp>
      <p:sp>
        <p:nvSpPr>
          <p:cNvPr id="5123" name="Rectangle 1027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2330152"/>
            <a:ext cx="7772400" cy="3403104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22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圆波导为填充空气或者均匀介质的金属圆管.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200" b="1" dirty="0">
              <a:solidFill>
                <a:srgbClr val="CC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200" b="1" dirty="0">
              <a:solidFill>
                <a:srgbClr val="CC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2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传输</a:t>
            </a:r>
            <a:r>
              <a:rPr lang="en-US" altLang="zh-CN" sz="22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TE</a:t>
            </a:r>
            <a:r>
              <a:rPr lang="zh-CN" altLang="en-US" sz="22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n-US" altLang="zh-CN" sz="22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TM</a:t>
            </a:r>
            <a:r>
              <a:rPr lang="zh-CN" altLang="en-US" sz="22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模式(若填充非均匀介质,则传输混合模式)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200" b="1" dirty="0">
              <a:solidFill>
                <a:srgbClr val="CC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200" b="1" dirty="0">
              <a:solidFill>
                <a:srgbClr val="CC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2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主模为</a:t>
            </a:r>
            <a:r>
              <a:rPr lang="en-US" altLang="zh-CN" sz="22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TE</a:t>
            </a:r>
            <a:r>
              <a:rPr lang="en-US" altLang="zh-CN" sz="2200" b="1" baseline="-25000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11</a:t>
            </a:r>
            <a:r>
              <a:rPr lang="en-US" altLang="zh-CN" sz="22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 mode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16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995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0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97260"/>
            <a:ext cx="5791200" cy="39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1027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83568" y="5661248"/>
            <a:ext cx="800323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zh-CN" altLang="en-US" sz="2200" dirty="0">
                <a:latin typeface="Comic Sans MS" pitchFamily="66" charset="0"/>
                <a:ea typeface="楷体_GB2312" pitchFamily="49" charset="-122"/>
              </a:rPr>
              <a:t>圆波导的图形示意图，中间填充的介质</a:t>
            </a:r>
            <a:r>
              <a:rPr lang="en-US" altLang="zh-CN" sz="2200" dirty="0">
                <a:latin typeface="Comic Sans MS" pitchFamily="66" charset="0"/>
                <a:ea typeface="楷体_GB2312" pitchFamily="49" charset="-122"/>
              </a:rPr>
              <a:t> (</a:t>
            </a:r>
            <a:r>
              <a:rPr lang="en-US" altLang="zh-CN" sz="2200" dirty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,), </a:t>
            </a:r>
            <a:r>
              <a:rPr lang="zh-CN" altLang="en-US" sz="2200" dirty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内部的半径为</a:t>
            </a:r>
            <a:r>
              <a:rPr lang="en-US" altLang="zh-CN" sz="2200" dirty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a.</a:t>
            </a:r>
            <a:endParaRPr lang="en-US" altLang="zh-CN" sz="2200" dirty="0">
              <a:latin typeface="Comic Sans MS" pitchFamily="66" charset="0"/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395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26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762000" y="1844824"/>
            <a:ext cx="76200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zh-CN" altLang="en-US" sz="28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优点: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  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高功率容量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低损耗和易加工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.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Char char="w"/>
            </a:pPr>
            <a:endParaRPr lang="en-US" altLang="zh-CN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8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缺点: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    体积大和重量重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.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 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主要应用于大功率的雷达系统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.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在现代低功率的无线通信系统中应用较少。</a:t>
            </a:r>
            <a:endParaRPr lang="en-US" altLang="zh-CN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Char char="w"/>
            </a:pPr>
            <a:endParaRPr lang="en-US" altLang="zh-CN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200" dirty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w"/>
            </a:pPr>
            <a:endParaRPr lang="en-US" altLang="zh-CN" sz="2200" dirty="0">
              <a:ea typeface="宋体" pitchFamily="2" charset="-122"/>
            </a:endParaRP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315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050275"/>
            <a:ext cx="5237584" cy="53340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3.</a:t>
            </a:r>
            <a:r>
              <a:rPr lang="en-US" altLang="zh-CN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4</a:t>
            </a:r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.1 </a:t>
            </a:r>
            <a:r>
              <a:rPr lang="en-US" altLang="zh-CN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TE </a:t>
            </a:r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模式的场分布</a:t>
            </a:r>
            <a:endParaRPr lang="en-US" altLang="zh-CN" sz="3200" b="1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81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677888"/>
            <a:ext cx="7772400" cy="43434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>
              <a:lnSpc>
                <a:spcPct val="80000"/>
              </a:lnSpc>
              <a:buFont typeface="Wingdings" pitchFamily="2" charset="2"/>
              <a:buChar char="u"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TE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模式在圆波导沿纵向方向的磁场分量必须满足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>
              <a:lnSpc>
                <a:spcPct val="80000"/>
              </a:lnSpc>
              <a:buFont typeface="Wingdings" pitchFamily="2" charset="2"/>
              <a:buChar char="u"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 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其中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					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 </a:t>
            </a:r>
          </a:p>
          <a:p>
            <a:pPr algn="just">
              <a:lnSpc>
                <a:spcPct val="80000"/>
              </a:lnSpc>
              <a:buFont typeface="Wingdings" pitchFamily="2" charset="2"/>
              <a:buChar char="u"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经过推导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, TE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场分布模式可以计算得出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. </a:t>
            </a:r>
            <a:endParaRPr lang="zh-CN" altLang="en-US" sz="2400" dirty="0">
              <a:ea typeface="宋体" pitchFamily="2" charset="-122"/>
            </a:endParaRP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  </a:t>
            </a:r>
            <a:endParaRPr lang="zh-CN" altLang="en-US" sz="2400" dirty="0">
              <a:ea typeface="宋体" pitchFamily="2" charset="-122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625477"/>
            <a:ext cx="17907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3619872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19</a:t>
            </a:fld>
            <a:r>
              <a:rPr lang="en-US" altLang="zh-CN"/>
              <a:t>/11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85D8ED-49A2-F816-A637-992BF125C0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63" t="64432" r="29404" b="31800"/>
          <a:stretch/>
        </p:blipFill>
        <p:spPr>
          <a:xfrm>
            <a:off x="2555776" y="4756373"/>
            <a:ext cx="5311286" cy="3651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4967F64-46AC-4D65-A94A-9D447EF5B999}"/>
              </a:ext>
            </a:extLst>
          </p:cNvPr>
          <p:cNvSpPr txBox="1"/>
          <p:nvPr/>
        </p:nvSpPr>
        <p:spPr>
          <a:xfrm>
            <a:off x="1816430" y="4693118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H</a:t>
            </a:r>
            <a:r>
              <a:rPr lang="en-US" altLang="zh-CN" i="1" baseline="-25000" dirty="0"/>
              <a:t>Z</a:t>
            </a:r>
            <a:r>
              <a:rPr lang="en-US" altLang="zh-CN" dirty="0"/>
              <a:t>=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83916BA-2B75-2C37-F83C-E95D81A13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39" y="5311675"/>
            <a:ext cx="7425572" cy="11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3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09600" y="1295400"/>
            <a:ext cx="77724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endParaRPr lang="en-US" altLang="zh-CN" sz="2200" dirty="0"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800" u="sng" dirty="0">
                <a:solidFill>
                  <a:srgbClr val="FF0066"/>
                </a:solidFill>
                <a:ea typeface="楷体_GB2312" pitchFamily="49" charset="-122"/>
              </a:rPr>
              <a:t>测量</a:t>
            </a:r>
            <a:endParaRPr lang="en-US" altLang="zh-CN" sz="2800" u="sng" dirty="0">
              <a:solidFill>
                <a:srgbClr val="FF0066"/>
              </a:solidFill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zh-CN" altLang="en-US" sz="2800" u="sng" dirty="0">
              <a:solidFill>
                <a:srgbClr val="FF0066"/>
              </a:solidFill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为了测量出连接负载的波导的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一般可以通过电磁场耦合出的能量进行计算，但同时不影响波导本身的场分布；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在此条件下，波导开槽的位置不能切断壁电流的流向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.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例如，可以选择在波导宽壁的中心处进行开槽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.</a:t>
            </a:r>
            <a:r>
              <a:rPr lang="en-US" altLang="zh-CN" sz="2400" dirty="0">
                <a:ea typeface="宋体" pitchFamily="2" charset="-122"/>
              </a:rPr>
              <a:t>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ea typeface="宋体" pitchFamily="2" charset="-122"/>
              </a:rPr>
              <a:t>   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dirty="0"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dirty="0"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Char char="w"/>
            </a:pPr>
            <a:endParaRPr lang="zh-CN" altLang="en-US" sz="2000" dirty="0">
              <a:ea typeface="宋体" pitchFamily="2" charset="-122"/>
            </a:endParaRP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1760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124744"/>
            <a:ext cx="5167610" cy="53340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3.</a:t>
            </a:r>
            <a:r>
              <a:rPr lang="en-US" altLang="zh-CN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4</a:t>
            </a:r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.1 </a:t>
            </a:r>
            <a:r>
              <a:rPr lang="en-US" altLang="zh-CN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 TE </a:t>
            </a:r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模式的场分布</a:t>
            </a:r>
            <a:endParaRPr lang="en-US" altLang="zh-CN" sz="3200" b="1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20</a:t>
            </a:fld>
            <a:r>
              <a:rPr lang="en-US" altLang="zh-CN"/>
              <a:t>/11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3CE224-F0F9-CB13-00D1-60B444B0E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988840"/>
            <a:ext cx="4371211" cy="42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77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11560" y="1584325"/>
            <a:ext cx="7772400" cy="1844675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dirty="0">
                <a:ea typeface="宋体" pitchFamily="2" charset="-122"/>
              </a:rPr>
              <a:t> </a:t>
            </a:r>
            <a:r>
              <a:rPr lang="en-US" altLang="zh-CN" sz="2400" dirty="0" err="1">
                <a:ea typeface="宋体" pitchFamily="2" charset="-122"/>
              </a:rPr>
              <a:t>P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</a:rPr>
              <a:t>’</a:t>
            </a:r>
            <a:r>
              <a:rPr lang="en-US" altLang="zh-CN" sz="2400" baseline="-25000" dirty="0" err="1">
                <a:latin typeface="Comic Sans MS" pitchFamily="66" charset="0"/>
                <a:ea typeface="宋体" pitchFamily="2" charset="-122"/>
              </a:rPr>
              <a:t>mn</a:t>
            </a:r>
            <a:r>
              <a:rPr lang="zh-CN" altLang="en-US" sz="2400" dirty="0">
                <a:ea typeface="宋体" pitchFamily="2" charset="-122"/>
              </a:rPr>
              <a:t> 是 </a:t>
            </a:r>
            <a:r>
              <a:rPr lang="en-US" altLang="zh-CN" sz="2400" dirty="0">
                <a:ea typeface="宋体" pitchFamily="2" charset="-122"/>
              </a:rPr>
              <a:t>m</a:t>
            </a:r>
            <a:r>
              <a:rPr lang="zh-CN" altLang="en-US" sz="2400" dirty="0">
                <a:ea typeface="宋体" pitchFamily="2" charset="-122"/>
              </a:rPr>
              <a:t>阶贝塞尔函数导数的第</a:t>
            </a:r>
            <a:r>
              <a:rPr lang="en-US" altLang="zh-CN" sz="2400" dirty="0">
                <a:ea typeface="宋体" pitchFamily="2" charset="-122"/>
              </a:rPr>
              <a:t>n</a:t>
            </a:r>
            <a:r>
              <a:rPr lang="zh-CN" altLang="en-US" sz="2400" dirty="0">
                <a:ea typeface="宋体" pitchFamily="2" charset="-122"/>
              </a:rPr>
              <a:t>个零点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  </a:t>
            </a:r>
            <a:endParaRPr lang="zh-CN" altLang="en-US" sz="2400" dirty="0">
              <a:ea typeface="宋体" pitchFamily="2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536" y="1124744"/>
            <a:ext cx="516761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ts val="4400"/>
              </a:lnSpc>
              <a:spcBef>
                <a:spcPts val="200"/>
              </a:spcBef>
              <a:buNone/>
              <a:defRPr sz="3600" b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3.</a:t>
            </a:r>
            <a:r>
              <a:rPr lang="en-US" altLang="zh-CN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4</a:t>
            </a:r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.1 </a:t>
            </a:r>
            <a:r>
              <a:rPr lang="en-US" altLang="zh-CN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 TE </a:t>
            </a:r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模式的场分布</a:t>
            </a:r>
            <a:endParaRPr lang="en-US" altLang="zh-CN" sz="3200" b="1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DF21FB-A979-78C0-63D8-05771BAA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996952"/>
            <a:ext cx="8352244" cy="20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82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23528" y="1340768"/>
            <a:ext cx="7772400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endParaRPr lang="en-US" altLang="zh-CN" sz="24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 (1) </a:t>
            </a:r>
            <a:r>
              <a:rPr lang="zh-CN" altLang="en-US" sz="24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场沿圆周方向按正弦或余弦函数形式变化；</a:t>
            </a:r>
          </a:p>
          <a:p>
            <a:pPr algn="just"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 (2) 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波型指数</a:t>
            </a:r>
            <a:r>
              <a:rPr lang="en-US" altLang="zh-CN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m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表示场沿圆周分布的整波数；</a:t>
            </a:r>
            <a:endParaRPr lang="en-US" altLang="zh-CN" sz="24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 (3) 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场沿半径按贝赛尔函数或按其导数的规律变化；</a:t>
            </a:r>
          </a:p>
          <a:p>
            <a:pPr algn="just"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 (4) 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波型指数</a:t>
            </a:r>
            <a:r>
              <a:rPr lang="en-US" altLang="zh-CN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表示场沿半径分布的零点的个数。</a:t>
            </a:r>
            <a:endParaRPr lang="en-US" altLang="zh-CN" sz="24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None/>
            </a:pPr>
            <a:endParaRPr lang="zh-CN" altLang="en-US" sz="2400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2743200" y="951384"/>
            <a:ext cx="3429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b="1">
                <a:solidFill>
                  <a:srgbClr val="FF0066"/>
                </a:solidFill>
                <a:ea typeface="楷体_GB2312" pitchFamily="49" charset="-122"/>
              </a:rPr>
              <a:t>场的变化规律</a:t>
            </a:r>
            <a:endParaRPr lang="en-US" altLang="zh-CN" sz="3600" b="1">
              <a:solidFill>
                <a:srgbClr val="FF0066"/>
              </a:solidFill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4523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879376"/>
            <a:ext cx="2562200" cy="53340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一些参数</a:t>
            </a:r>
            <a:endParaRPr lang="en-US" altLang="zh-CN" sz="3200" b="1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58724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670486"/>
            <a:ext cx="7772400" cy="5181600"/>
          </a:xfrm>
          <a:noFill/>
        </p:spPr>
        <p:txBody>
          <a:bodyPr/>
          <a:lstStyle/>
          <a:p>
            <a:pPr eaLnBrk="1" hangingPunct="1"/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截止频率和截止波长</a:t>
            </a: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相移常数</a:t>
            </a: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波阻抗</a:t>
            </a: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2292" name="Rectangle 6"/>
          <p:cNvSpPr>
            <a:spLocks noChangeArrowheads="1"/>
          </p:cNvSpPr>
          <p:nvPr/>
        </p:nvSpPr>
        <p:spPr bwMode="auto">
          <a:xfrm>
            <a:off x="4176713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000">
              <a:ea typeface="宋体" pitchFamily="2" charset="-122"/>
            </a:endParaRPr>
          </a:p>
        </p:txBody>
      </p:sp>
      <p:graphicFrame>
        <p:nvGraphicFramePr>
          <p:cNvPr id="12293" name="Object 5"/>
          <p:cNvGraphicFramePr>
            <a:graphicFrameLocks noChangeAspect="1"/>
          </p:cNvGraphicFramePr>
          <p:nvPr/>
        </p:nvGraphicFramePr>
        <p:xfrm>
          <a:off x="3962400" y="1958975"/>
          <a:ext cx="1447800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87400" imgH="419100" progId="Equation.DSMT4">
                  <p:embed/>
                </p:oleObj>
              </mc:Choice>
              <mc:Fallback>
                <p:oleObj name="Equation" r:id="rId3" imgW="787400" imgH="419100" progId="Equation.DSMT4">
                  <p:embed/>
                  <p:pic>
                    <p:nvPicPr>
                      <p:cNvPr id="122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958975"/>
                        <a:ext cx="1447800" cy="760413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Rectangle 8"/>
          <p:cNvSpPr>
            <a:spLocks noChangeArrowheads="1"/>
          </p:cNvSpPr>
          <p:nvPr/>
        </p:nvSpPr>
        <p:spPr bwMode="auto">
          <a:xfrm>
            <a:off x="3862388" y="3186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000">
              <a:ea typeface="宋体" pitchFamily="2" charset="-122"/>
            </a:endParaRPr>
          </a:p>
        </p:txBody>
      </p:sp>
      <p:graphicFrame>
        <p:nvGraphicFramePr>
          <p:cNvPr id="12295" name="Object 7"/>
          <p:cNvGraphicFramePr>
            <a:graphicFrameLocks noChangeAspect="1"/>
          </p:cNvGraphicFramePr>
          <p:nvPr/>
        </p:nvGraphicFramePr>
        <p:xfrm>
          <a:off x="3433763" y="2819400"/>
          <a:ext cx="2428875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11300" imgH="482600" progId="Equation.DSMT4">
                  <p:embed/>
                </p:oleObj>
              </mc:Choice>
              <mc:Fallback>
                <p:oleObj name="Equation" r:id="rId5" imgW="1511300" imgH="482600" progId="Equation.DSMT4">
                  <p:embed/>
                  <p:pic>
                    <p:nvPicPr>
                      <p:cNvPr id="1229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3763" y="2819400"/>
                        <a:ext cx="2428875" cy="782638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6" name="Object 10"/>
          <p:cNvGraphicFramePr>
            <a:graphicFrameLocks noChangeAspect="1"/>
          </p:cNvGraphicFramePr>
          <p:nvPr/>
        </p:nvGraphicFramePr>
        <p:xfrm>
          <a:off x="3581400" y="4191000"/>
          <a:ext cx="24384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200" imgH="355600" progId="Equation.DSMT4">
                  <p:embed/>
                </p:oleObj>
              </mc:Choice>
              <mc:Fallback>
                <p:oleObj name="Equation" r:id="rId7" imgW="1473200" imgH="355600" progId="Equation.DSMT4">
                  <p:embed/>
                  <p:pic>
                    <p:nvPicPr>
                      <p:cNvPr id="1229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4191000"/>
                        <a:ext cx="2438400" cy="582613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7" name="Object 12"/>
          <p:cNvGraphicFramePr>
            <a:graphicFrameLocks noChangeAspect="1"/>
          </p:cNvGraphicFramePr>
          <p:nvPr/>
        </p:nvGraphicFramePr>
        <p:xfrm>
          <a:off x="3203848" y="5410200"/>
          <a:ext cx="2819400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71700" imgH="774700" progId="Equation.DSMT4">
                  <p:embed/>
                </p:oleObj>
              </mc:Choice>
              <mc:Fallback>
                <p:oleObj name="Equation" r:id="rId9" imgW="2171700" imgH="774700" progId="Equation.DSMT4">
                  <p:embed/>
                  <p:pic>
                    <p:nvPicPr>
                      <p:cNvPr id="1229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5410200"/>
                        <a:ext cx="2819400" cy="1011238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23</a:t>
            </a:fld>
            <a:r>
              <a:rPr lang="en-US" altLang="zh-CN"/>
              <a:t>/11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F942022-47C5-C041-E105-F9E1D3A2F54D}"/>
              </a:ext>
            </a:extLst>
          </p:cNvPr>
          <p:cNvSpPr/>
          <p:nvPr/>
        </p:nvSpPr>
        <p:spPr bwMode="auto">
          <a:xfrm>
            <a:off x="4978829" y="2054144"/>
            <a:ext cx="360040" cy="288032"/>
          </a:xfrm>
          <a:prstGeom prst="rect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C947ABD-CE57-0172-E7F1-D8B3BCDA8EAF}"/>
              </a:ext>
            </a:extLst>
          </p:cNvPr>
          <p:cNvSpPr/>
          <p:nvPr/>
        </p:nvSpPr>
        <p:spPr bwMode="auto">
          <a:xfrm>
            <a:off x="5327034" y="3264243"/>
            <a:ext cx="360040" cy="288032"/>
          </a:xfrm>
          <a:prstGeom prst="rect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87701E3-0821-7B68-A11E-2C7EACD9611A}"/>
              </a:ext>
            </a:extLst>
          </p:cNvPr>
          <p:cNvSpPr/>
          <p:nvPr/>
        </p:nvSpPr>
        <p:spPr bwMode="auto">
          <a:xfrm>
            <a:off x="3877412" y="3136347"/>
            <a:ext cx="305681" cy="360040"/>
          </a:xfrm>
          <a:prstGeom prst="rect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C9F31B-F044-761E-85E4-987837652F41}"/>
              </a:ext>
            </a:extLst>
          </p:cNvPr>
          <p:cNvSpPr txBox="1"/>
          <p:nvPr/>
        </p:nvSpPr>
        <p:spPr>
          <a:xfrm>
            <a:off x="4978829" y="2012910"/>
            <a:ext cx="6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 err="1"/>
              <a:t>P’</a:t>
            </a:r>
            <a:r>
              <a:rPr lang="en-US" altLang="zh-CN" sz="1800" i="1" baseline="-25000" dirty="0" err="1"/>
              <a:t>mn</a:t>
            </a:r>
            <a:endParaRPr lang="zh-CN" altLang="en-US" sz="1800" i="1" baseline="-25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2EFFFD-EFD2-9302-060D-F4F5A2A3E91A}"/>
              </a:ext>
            </a:extLst>
          </p:cNvPr>
          <p:cNvSpPr txBox="1"/>
          <p:nvPr/>
        </p:nvSpPr>
        <p:spPr>
          <a:xfrm>
            <a:off x="5316187" y="3079577"/>
            <a:ext cx="6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 err="1"/>
              <a:t>P</a:t>
            </a:r>
            <a:r>
              <a:rPr lang="en-US" altLang="zh-CN" sz="1800" i="1" baseline="-25000" dirty="0" err="1"/>
              <a:t>mn</a:t>
            </a:r>
            <a:endParaRPr lang="zh-CN" altLang="en-US" sz="1800" i="1" baseline="-25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632190-03EE-7121-7F8E-426A01ED2812}"/>
              </a:ext>
            </a:extLst>
          </p:cNvPr>
          <p:cNvSpPr txBox="1"/>
          <p:nvPr/>
        </p:nvSpPr>
        <p:spPr>
          <a:xfrm>
            <a:off x="3767074" y="3121223"/>
            <a:ext cx="819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/>
              <a:t>TE</a:t>
            </a:r>
            <a:r>
              <a:rPr lang="en-US" altLang="zh-CN" sz="1400" i="1" baseline="-25000" dirty="0" err="1"/>
              <a:t>mn</a:t>
            </a:r>
            <a:endParaRPr lang="zh-CN" altLang="en-US" sz="1400" i="1" baseline="-25000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F789C85-FC6D-4AB0-1118-731DE4AA1187}"/>
              </a:ext>
            </a:extLst>
          </p:cNvPr>
          <p:cNvGrpSpPr/>
          <p:nvPr/>
        </p:nvGrpSpPr>
        <p:grpSpPr>
          <a:xfrm>
            <a:off x="4339571" y="2314628"/>
            <a:ext cx="819278" cy="360040"/>
            <a:chOff x="4288222" y="2288543"/>
            <a:chExt cx="819278" cy="36004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736D1BB-007F-7291-D70B-8DDFAF4CF538}"/>
                </a:ext>
              </a:extLst>
            </p:cNvPr>
            <p:cNvSpPr/>
            <p:nvPr/>
          </p:nvSpPr>
          <p:spPr bwMode="auto">
            <a:xfrm>
              <a:off x="4367419" y="2288543"/>
              <a:ext cx="360040" cy="360040"/>
            </a:xfrm>
            <a:prstGeom prst="rect">
              <a:avLst/>
            </a:prstGeom>
            <a:solidFill>
              <a:srgbClr val="CC99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C6E011F-941F-E119-7C6D-942B9EE90727}"/>
                </a:ext>
              </a:extLst>
            </p:cNvPr>
            <p:cNvSpPr txBox="1"/>
            <p:nvPr/>
          </p:nvSpPr>
          <p:spPr>
            <a:xfrm>
              <a:off x="4288222" y="2331215"/>
              <a:ext cx="8192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/>
                <a:t>TE</a:t>
              </a:r>
              <a:r>
                <a:rPr lang="en-US" altLang="zh-CN" sz="1400" i="1" baseline="-25000" dirty="0" err="1"/>
                <a:t>mn</a:t>
              </a:r>
              <a:endParaRPr lang="zh-CN" altLang="en-US" sz="1400" i="1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6140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8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8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8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8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4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764704"/>
            <a:ext cx="7772400" cy="53340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3.</a:t>
            </a:r>
            <a:r>
              <a:rPr lang="en-US" altLang="zh-CN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4</a:t>
            </a:r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.2 </a:t>
            </a:r>
            <a:r>
              <a:rPr lang="en-US" altLang="zh-CN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TM </a:t>
            </a:r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模式的场分布</a:t>
            </a:r>
            <a:endParaRPr lang="en-US" altLang="zh-CN" sz="3200" b="1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33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737320"/>
            <a:ext cx="7620000" cy="4572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圆波导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TM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模式的纵向电场分量必须满足以下关系式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			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    其中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相类似的，我们可以通过严格的推导计算出其模式分布的计算式子</a:t>
            </a:r>
            <a:endParaRPr lang="en-US" altLang="zh-CN" sz="2000" dirty="0">
              <a:ea typeface="宋体" pitchFamily="2" charset="-122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17812"/>
            <a:ext cx="17621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99" y="3192016"/>
            <a:ext cx="27527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24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663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5496" y="951384"/>
            <a:ext cx="5543774" cy="53340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3.</a:t>
            </a:r>
            <a:r>
              <a:rPr lang="en-US" altLang="zh-CN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4</a:t>
            </a:r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.</a:t>
            </a:r>
            <a:r>
              <a:rPr lang="en-US" altLang="zh-CN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2  TM </a:t>
            </a:r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模式的场分布</a:t>
            </a:r>
            <a:endParaRPr lang="en-US" altLang="zh-CN" sz="3200" b="1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25</a:t>
            </a:fld>
            <a:r>
              <a:rPr lang="en-US" altLang="zh-CN"/>
              <a:t>/11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D68FD3-55E5-2EA4-E7A1-88C126BED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772816"/>
            <a:ext cx="5255207" cy="46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1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503585" y="692696"/>
            <a:ext cx="8210550" cy="53340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3.</a:t>
            </a:r>
            <a:r>
              <a:rPr lang="en-US" altLang="zh-CN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4</a:t>
            </a:r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.</a:t>
            </a:r>
            <a:r>
              <a:rPr lang="en-US" altLang="zh-CN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2 TM </a:t>
            </a:r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模式的场分布</a:t>
            </a:r>
            <a:endParaRPr lang="en-US" altLang="zh-CN" sz="3200" b="1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53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47692" y="1484784"/>
            <a:ext cx="7772400" cy="1844675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CN" sz="18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en-US" altLang="zh-CN" sz="2400" dirty="0" err="1">
                <a:latin typeface="Comic Sans MS" pitchFamily="66" charset="0"/>
                <a:ea typeface="宋体" pitchFamily="2" charset="-122"/>
              </a:rPr>
              <a:t>P</a:t>
            </a:r>
            <a:r>
              <a:rPr lang="en-US" altLang="zh-CN" sz="2400" baseline="-25000" dirty="0" err="1">
                <a:latin typeface="Comic Sans MS" pitchFamily="66" charset="0"/>
                <a:ea typeface="宋体" pitchFamily="2" charset="-122"/>
              </a:rPr>
              <a:t>mn</a:t>
            </a:r>
            <a:r>
              <a:rPr lang="zh-CN" altLang="en-US" sz="2400" dirty="0">
                <a:ea typeface="宋体" pitchFamily="2" charset="-122"/>
              </a:rPr>
              <a:t> 是 </a:t>
            </a:r>
            <a:r>
              <a:rPr lang="en-US" altLang="zh-CN" sz="2400" dirty="0">
                <a:ea typeface="宋体" pitchFamily="2" charset="-122"/>
              </a:rPr>
              <a:t>m</a:t>
            </a:r>
            <a:r>
              <a:rPr lang="zh-CN" altLang="en-US" sz="2400" dirty="0">
                <a:ea typeface="宋体" pitchFamily="2" charset="-122"/>
              </a:rPr>
              <a:t>阶贝塞尔函数的第</a:t>
            </a:r>
            <a:r>
              <a:rPr lang="en-US" altLang="zh-CN" sz="2400" dirty="0">
                <a:ea typeface="宋体" pitchFamily="2" charset="-122"/>
              </a:rPr>
              <a:t>n</a:t>
            </a:r>
            <a:r>
              <a:rPr lang="zh-CN" altLang="en-US" sz="2400" dirty="0">
                <a:ea typeface="宋体" pitchFamily="2" charset="-122"/>
              </a:rPr>
              <a:t>个零点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1800" dirty="0">
                <a:ea typeface="宋体" pitchFamily="2" charset="-122"/>
              </a:rPr>
              <a:t>     </a:t>
            </a:r>
            <a:endParaRPr lang="zh-CN" altLang="en-US" sz="1800" dirty="0">
              <a:ea typeface="宋体" pitchFamily="2" charset="-122"/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26</a:t>
            </a:fld>
            <a:r>
              <a:rPr lang="en-US" altLang="zh-CN"/>
              <a:t>/11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6F1B53-C4CD-F939-C505-BFCD44CCA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924944"/>
            <a:ext cx="8029128" cy="2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533400" y="1371600"/>
            <a:ext cx="7772400" cy="457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endParaRPr lang="en-US" altLang="zh-CN" sz="24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 (1) </a:t>
            </a:r>
            <a:r>
              <a:rPr lang="zh-CN" altLang="en-US" sz="24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场沿圆周方向按正弦或余弦函数形式变化</a:t>
            </a:r>
          </a:p>
          <a:p>
            <a:pPr algn="just"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 (2) 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波型指数</a:t>
            </a:r>
            <a:r>
              <a:rPr lang="en-US" altLang="zh-CN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m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表示场沿圆周分布的整波数.</a:t>
            </a:r>
            <a:endParaRPr lang="en-US" altLang="zh-CN" sz="24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 (3) 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场沿半径按贝赛尔函数或按其导数的规律变化.</a:t>
            </a:r>
          </a:p>
          <a:p>
            <a:pPr algn="just"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 (4) 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波型指数</a:t>
            </a:r>
            <a:r>
              <a:rPr lang="en-US" altLang="zh-CN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表示场沿半径分布的零点的个数</a:t>
            </a:r>
            <a:endParaRPr lang="en-US" altLang="zh-CN" sz="24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None/>
            </a:pPr>
            <a:endParaRPr lang="zh-CN" altLang="en-US" sz="2400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762000" y="838200"/>
            <a:ext cx="3429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b="1">
                <a:solidFill>
                  <a:srgbClr val="FF0066"/>
                </a:solidFill>
                <a:ea typeface="楷体_GB2312" pitchFamily="49" charset="-122"/>
              </a:rPr>
              <a:t>场的变化规律</a:t>
            </a:r>
            <a:endParaRPr lang="en-US" altLang="zh-CN" sz="3600" b="1">
              <a:solidFill>
                <a:srgbClr val="FF0066"/>
              </a:solidFill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452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1216" y="836712"/>
            <a:ext cx="4114800" cy="60960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一些参数</a:t>
            </a:r>
            <a:endParaRPr lang="en-US" altLang="zh-CN" sz="3200" b="1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60772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24694" y="1650007"/>
            <a:ext cx="7772400" cy="5181600"/>
          </a:xfrm>
          <a:noFill/>
        </p:spPr>
        <p:txBody>
          <a:bodyPr/>
          <a:lstStyle/>
          <a:p>
            <a:pPr eaLnBrk="1" hangingPunct="1"/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截止频率和截止波长</a:t>
            </a: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相移常数</a:t>
            </a: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波阻抗</a:t>
            </a: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</p:txBody>
      </p:sp>
      <p:graphicFrame>
        <p:nvGraphicFramePr>
          <p:cNvPr id="17412" name="Object 5"/>
          <p:cNvGraphicFramePr>
            <a:graphicFrameLocks noChangeAspect="1"/>
          </p:cNvGraphicFramePr>
          <p:nvPr/>
        </p:nvGraphicFramePr>
        <p:xfrm>
          <a:off x="3851275" y="1905000"/>
          <a:ext cx="1519238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25500" imgH="393700" progId="Equation.DSMT4">
                  <p:embed/>
                </p:oleObj>
              </mc:Choice>
              <mc:Fallback>
                <p:oleObj name="Equation" r:id="rId2" imgW="825500" imgH="393700" progId="Equation.DSMT4">
                  <p:embed/>
                  <p:pic>
                    <p:nvPicPr>
                      <p:cNvPr id="1741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1905000"/>
                        <a:ext cx="1519238" cy="714375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6"/>
          <p:cNvGraphicFramePr>
            <a:graphicFrameLocks noChangeAspect="1"/>
          </p:cNvGraphicFramePr>
          <p:nvPr/>
        </p:nvGraphicFramePr>
        <p:xfrm>
          <a:off x="3641725" y="2743200"/>
          <a:ext cx="247015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36700" imgH="482600" progId="Equation.DSMT4">
                  <p:embed/>
                </p:oleObj>
              </mc:Choice>
              <mc:Fallback>
                <p:oleObj name="Equation" r:id="rId4" imgW="1536700" imgH="482600" progId="Equation.DSMT4">
                  <p:embed/>
                  <p:pic>
                    <p:nvPicPr>
                      <p:cNvPr id="1741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2743200"/>
                        <a:ext cx="2470150" cy="782638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Object 7"/>
          <p:cNvGraphicFramePr>
            <a:graphicFrameLocks noChangeAspect="1"/>
          </p:cNvGraphicFramePr>
          <p:nvPr/>
        </p:nvGraphicFramePr>
        <p:xfrm>
          <a:off x="3616325" y="4114800"/>
          <a:ext cx="2522538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24000" imgH="355600" progId="Equation.DSMT4">
                  <p:embed/>
                </p:oleObj>
              </mc:Choice>
              <mc:Fallback>
                <p:oleObj name="Equation" r:id="rId6" imgW="1524000" imgH="355600" progId="Equation.DSMT4">
                  <p:embed/>
                  <p:pic>
                    <p:nvPicPr>
                      <p:cNvPr id="1741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6325" y="4114800"/>
                        <a:ext cx="2522538" cy="582613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5" name="Object 8"/>
          <p:cNvGraphicFramePr>
            <a:graphicFrameLocks noChangeAspect="1"/>
          </p:cNvGraphicFramePr>
          <p:nvPr/>
        </p:nvGraphicFramePr>
        <p:xfrm>
          <a:off x="3317875" y="5316538"/>
          <a:ext cx="3195638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247900" imgH="774700" progId="Equation.DSMT4">
                  <p:embed/>
                </p:oleObj>
              </mc:Choice>
              <mc:Fallback>
                <p:oleObj name="Equation" r:id="rId8" imgW="2247900" imgH="774700" progId="Equation.DSMT4">
                  <p:embed/>
                  <p:pic>
                    <p:nvPicPr>
                      <p:cNvPr id="1741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75" y="5316538"/>
                        <a:ext cx="3195638" cy="1106487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28</a:t>
            </a:fld>
            <a:r>
              <a:rPr lang="en-US" altLang="zh-CN"/>
              <a:t>/11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2E904E7-5BAC-A422-9E24-C8B81548199C}"/>
              </a:ext>
            </a:extLst>
          </p:cNvPr>
          <p:cNvSpPr/>
          <p:nvPr/>
        </p:nvSpPr>
        <p:spPr bwMode="auto">
          <a:xfrm>
            <a:off x="4951207" y="1953437"/>
            <a:ext cx="360040" cy="288032"/>
          </a:xfrm>
          <a:prstGeom prst="rect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0991F3-BCD3-3C8B-EA1B-215877A638B1}"/>
              </a:ext>
            </a:extLst>
          </p:cNvPr>
          <p:cNvSpPr/>
          <p:nvPr/>
        </p:nvSpPr>
        <p:spPr bwMode="auto">
          <a:xfrm>
            <a:off x="5652120" y="3207643"/>
            <a:ext cx="360040" cy="288032"/>
          </a:xfrm>
          <a:prstGeom prst="rect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D94859-5CB4-A138-3547-12D5CD8E83DC}"/>
              </a:ext>
            </a:extLst>
          </p:cNvPr>
          <p:cNvSpPr/>
          <p:nvPr/>
        </p:nvSpPr>
        <p:spPr bwMode="auto">
          <a:xfrm>
            <a:off x="4067943" y="3068960"/>
            <a:ext cx="305681" cy="360040"/>
          </a:xfrm>
          <a:prstGeom prst="rect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83BB6C-FB1F-8A39-922D-9146CCCF2A09}"/>
              </a:ext>
            </a:extLst>
          </p:cNvPr>
          <p:cNvSpPr/>
          <p:nvPr/>
        </p:nvSpPr>
        <p:spPr bwMode="auto">
          <a:xfrm>
            <a:off x="4339797" y="2187836"/>
            <a:ext cx="360040" cy="360040"/>
          </a:xfrm>
          <a:prstGeom prst="rect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62FEB0-3931-2E0A-4415-0F103123C112}"/>
              </a:ext>
            </a:extLst>
          </p:cNvPr>
          <p:cNvSpPr txBox="1"/>
          <p:nvPr/>
        </p:nvSpPr>
        <p:spPr>
          <a:xfrm>
            <a:off x="4951207" y="1912203"/>
            <a:ext cx="6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 err="1"/>
              <a:t>P</a:t>
            </a:r>
            <a:r>
              <a:rPr lang="en-US" altLang="zh-CN" sz="1800" i="1" baseline="-25000" dirty="0" err="1"/>
              <a:t>mn</a:t>
            </a:r>
            <a:endParaRPr lang="zh-CN" altLang="en-US" sz="1800" i="1" baseline="-25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DD4EA2-F43E-CECA-FB3C-FF499B02D628}"/>
              </a:ext>
            </a:extLst>
          </p:cNvPr>
          <p:cNvSpPr txBox="1"/>
          <p:nvPr/>
        </p:nvSpPr>
        <p:spPr>
          <a:xfrm>
            <a:off x="5641273" y="3022977"/>
            <a:ext cx="6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 err="1"/>
              <a:t>P</a:t>
            </a:r>
            <a:r>
              <a:rPr lang="en-US" altLang="zh-CN" sz="1800" i="1" baseline="-25000" dirty="0" err="1"/>
              <a:t>mn</a:t>
            </a:r>
            <a:endParaRPr lang="zh-CN" altLang="en-US" sz="1800" i="1" baseline="-25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BEBB1D-5FA3-6017-2530-F939ECD28932}"/>
              </a:ext>
            </a:extLst>
          </p:cNvPr>
          <p:cNvSpPr txBox="1"/>
          <p:nvPr/>
        </p:nvSpPr>
        <p:spPr>
          <a:xfrm>
            <a:off x="3957605" y="3053836"/>
            <a:ext cx="819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/>
              <a:t>TM</a:t>
            </a:r>
            <a:r>
              <a:rPr lang="en-US" altLang="zh-CN" sz="1400" i="1" baseline="-25000" dirty="0" err="1"/>
              <a:t>mn</a:t>
            </a:r>
            <a:endParaRPr lang="zh-CN" altLang="en-US" sz="1400" i="1" baseline="-25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3A791D8-D6BB-71B9-E137-C76D0364C4CC}"/>
              </a:ext>
            </a:extLst>
          </p:cNvPr>
          <p:cNvSpPr txBox="1"/>
          <p:nvPr/>
        </p:nvSpPr>
        <p:spPr>
          <a:xfrm>
            <a:off x="4233210" y="2228751"/>
            <a:ext cx="819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/>
              <a:t>TM</a:t>
            </a:r>
            <a:r>
              <a:rPr lang="en-US" altLang="zh-CN" sz="1400" i="1" baseline="-25000" dirty="0" err="1"/>
              <a:t>mn</a:t>
            </a:r>
            <a:endParaRPr lang="zh-CN" altLang="en-US" sz="1400" i="1" baseline="-25000" dirty="0"/>
          </a:p>
        </p:txBody>
      </p:sp>
    </p:spTree>
    <p:extLst>
      <p:ext uri="{BB962C8B-B14F-4D97-AF65-F5344CB8AC3E}">
        <p14:creationId xmlns:p14="http://schemas.microsoft.com/office/powerpoint/2010/main" val="84091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0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0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0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0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2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019200"/>
            <a:ext cx="7086600" cy="609600"/>
          </a:xfrm>
        </p:spPr>
        <p:txBody>
          <a:bodyPr/>
          <a:lstStyle/>
          <a:p>
            <a:r>
              <a:rPr lang="zh-CN" altLang="en-US" sz="32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模式排序</a:t>
            </a:r>
            <a:r>
              <a:rPr lang="en-US" altLang="zh-CN" sz="32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32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32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Sequence of the modes</a:t>
            </a:r>
            <a:r>
              <a:rPr lang="zh-CN" altLang="en-US" sz="32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sz="32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617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813520"/>
            <a:ext cx="7772400" cy="4495800"/>
          </a:xfrm>
        </p:spPr>
        <p:txBody>
          <a:bodyPr>
            <a:normAutofit/>
          </a:bodyPr>
          <a:lstStyle/>
          <a:p>
            <a:pPr algn="just" eaLnBrk="1" hangingPunct="1">
              <a:defRPr/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通过截止波长的计算公式，顺序排布的模式为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: TE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</a:rPr>
              <a:t>11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, TM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</a:rPr>
              <a:t>01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, TE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</a:rPr>
              <a:t>21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, TM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</a:rPr>
              <a:t>11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(TE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</a:rPr>
              <a:t>01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), TE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</a:rPr>
              <a:t>31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等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. </a:t>
            </a:r>
          </a:p>
          <a:p>
            <a:pPr algn="just" eaLnBrk="1" hangingPunct="1">
              <a:defRPr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>
              <a:defRPr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</a:rPr>
              <a:t>11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的截至波长最大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(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</a:t>
            </a:r>
            <a:r>
              <a:rPr lang="en-US" altLang="zh-CN" sz="2400" b="1" baseline="-250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c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=3.41a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)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en-US" altLang="zh-CN" sz="24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2400" b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11</a:t>
            </a:r>
            <a:r>
              <a:rPr lang="en-US" altLang="zh-CN" sz="24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为圆波导中存在的最低的模式</a:t>
            </a:r>
            <a:r>
              <a:rPr lang="en-US" altLang="zh-CN" sz="24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.</a:t>
            </a:r>
          </a:p>
          <a:p>
            <a:pPr algn="just" eaLnBrk="1" hangingPunct="1">
              <a:defRPr/>
            </a:pP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endParaRPr lang="zh-CN" altLang="en-US" dirty="0"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29</a:t>
            </a:fld>
            <a:r>
              <a:rPr lang="en-US" altLang="zh-CN"/>
              <a:t>/11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B1C8DC-4ACC-FC53-BB75-53157D681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5" t="31800" r="26375" b="24800"/>
          <a:stretch/>
        </p:blipFill>
        <p:spPr>
          <a:xfrm>
            <a:off x="1831774" y="3819287"/>
            <a:ext cx="5143130" cy="306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68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2322999" y="892771"/>
            <a:ext cx="4665712" cy="53340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latin typeface="Comic Sans MS" pitchFamily="66" charset="0"/>
                <a:ea typeface="宋体" pitchFamily="2" charset="-122"/>
              </a:rPr>
              <a:t>3.2.</a:t>
            </a:r>
            <a:r>
              <a:rPr lang="en-US" altLang="zh-CN" sz="3200" b="1" dirty="0">
                <a:latin typeface="Comic Sans MS" pitchFamily="66" charset="0"/>
                <a:ea typeface="宋体" pitchFamily="2" charset="-122"/>
              </a:rPr>
              <a:t>8</a:t>
            </a:r>
            <a:r>
              <a:rPr lang="zh-CN" altLang="en-US" sz="3200" b="1" dirty="0">
                <a:latin typeface="Comic Sans MS" pitchFamily="66" charset="0"/>
                <a:ea typeface="宋体" pitchFamily="2" charset="-122"/>
              </a:rPr>
              <a:t> 功率容量</a:t>
            </a:r>
            <a:r>
              <a:rPr lang="en-US" altLang="zh-CN" sz="3200" b="1" dirty="0">
                <a:latin typeface="Comic Sans MS" pitchFamily="66" charset="0"/>
                <a:ea typeface="宋体" pitchFamily="2" charset="-122"/>
              </a:rPr>
              <a:t> &amp; </a:t>
            </a:r>
            <a:r>
              <a:rPr lang="zh-CN" altLang="en-US" sz="3200" b="1" dirty="0">
                <a:latin typeface="Comic Sans MS" pitchFamily="66" charset="0"/>
                <a:ea typeface="宋体" pitchFamily="2" charset="-122"/>
              </a:rPr>
              <a:t>损耗</a:t>
            </a:r>
            <a:endParaRPr lang="en-US" altLang="zh-CN" sz="3200" b="1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778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286750" cy="3810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2400" b="1" baseline="-250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10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的能量传输</a:t>
            </a:r>
            <a:r>
              <a:rPr lang="en-US" altLang="zh-CN" sz="2400" dirty="0">
                <a:solidFill>
                  <a:srgbClr val="FF9999"/>
                </a:solidFill>
                <a:ea typeface="宋体" pitchFamily="2" charset="-122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ea typeface="楷体_GB2312" pitchFamily="49" charset="-122"/>
              </a:rPr>
              <a:t>（</a:t>
            </a:r>
            <a:r>
              <a:rPr lang="zh-CN" altLang="en-US" sz="2400" b="1" dirty="0">
                <a:solidFill>
                  <a:srgbClr val="0000FF"/>
                </a:solidFill>
                <a:ea typeface="楷体_GB2312" pitchFamily="49" charset="-122"/>
              </a:rPr>
              <a:t>理想匹配状态）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latin typeface="Comic Sans MS" pitchFamily="66" charset="0"/>
                <a:ea typeface="宋体" pitchFamily="2" charset="-122"/>
              </a:rPr>
              <a:t>   </a:t>
            </a:r>
            <a:r>
              <a:rPr lang="zh-CN" altLang="en-US" sz="2000" dirty="0">
                <a:latin typeface="Comic Sans MS" pitchFamily="66" charset="0"/>
                <a:ea typeface="宋体" pitchFamily="2" charset="-122"/>
              </a:rPr>
              <a:t>通过波印廷定理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平均功率穿过波导横向界面与波导的中心轴线相垂直，可以计算得出其功率值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200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  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	</a:t>
            </a:r>
          </a:p>
          <a:p>
            <a:pPr algn="just">
              <a:lnSpc>
                <a:spcPct val="90000"/>
              </a:lnSpc>
              <a:buNone/>
            </a:pP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  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对于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2200" baseline="-25000" dirty="0">
                <a:latin typeface="Comic Sans MS" pitchFamily="66" charset="0"/>
                <a:ea typeface="宋体" pitchFamily="2" charset="-122"/>
              </a:rPr>
              <a:t>10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模的传输能量化简为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:</a:t>
            </a:r>
            <a:r>
              <a:rPr lang="en-US" altLang="zh-CN" sz="2000" dirty="0">
                <a:ea typeface="宋体" pitchFamily="2" charset="-122"/>
              </a:rPr>
              <a:t>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dirty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dirty="0"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ea typeface="宋体" pitchFamily="2" charset="-122"/>
              </a:rPr>
              <a:t>	</a:t>
            </a:r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3738563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77829" name="Object 5"/>
          <p:cNvGraphicFramePr>
            <a:graphicFrameLocks noChangeAspect="1"/>
          </p:cNvGraphicFramePr>
          <p:nvPr/>
        </p:nvGraphicFramePr>
        <p:xfrm>
          <a:off x="3048000" y="2852936"/>
          <a:ext cx="281940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663700" imgH="393700" progId="Equation.DSMT4">
                  <p:embed/>
                </p:oleObj>
              </mc:Choice>
              <mc:Fallback>
                <p:oleObj r:id="rId2" imgW="1663700" imgH="393700" progId="Equation.DSMT4">
                  <p:embed/>
                  <p:pic>
                    <p:nvPicPr>
                      <p:cNvPr id="778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852936"/>
                        <a:ext cx="2819400" cy="663575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0" name="Object 6"/>
          <p:cNvGraphicFramePr>
            <a:graphicFrameLocks noChangeAspect="1"/>
          </p:cNvGraphicFramePr>
          <p:nvPr/>
        </p:nvGraphicFramePr>
        <p:xfrm>
          <a:off x="3200400" y="4437112"/>
          <a:ext cx="2362200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600200" imgH="508000" progId="Equation.DSMT4">
                  <p:embed/>
                </p:oleObj>
              </mc:Choice>
              <mc:Fallback>
                <p:oleObj r:id="rId4" imgW="1600200" imgH="508000" progId="Equation.DSMT4">
                  <p:embed/>
                  <p:pic>
                    <p:nvPicPr>
                      <p:cNvPr id="778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437112"/>
                        <a:ext cx="2362200" cy="744538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1" name="Rectangle 7"/>
          <p:cNvSpPr>
            <a:spLocks noChangeArrowheads="1"/>
          </p:cNvSpPr>
          <p:nvPr/>
        </p:nvSpPr>
        <p:spPr bwMode="auto">
          <a:xfrm>
            <a:off x="3709988" y="3176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</a:t>
            </a:fld>
            <a:r>
              <a:rPr lang="en-US" altLang="zh-CN"/>
              <a:t>/11</a:t>
            </a:r>
            <a:endParaRPr lang="zh-CN" altLang="en-US" dirty="0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3C71D8BE-AE0B-34CA-160F-C04AB51FF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177" y="3668780"/>
            <a:ext cx="3521022" cy="2296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70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898525"/>
            <a:ext cx="7202760" cy="685800"/>
          </a:xfrm>
        </p:spPr>
        <p:txBody>
          <a:bodyPr/>
          <a:lstStyle/>
          <a:p>
            <a:r>
              <a:rPr lang="zh-CN" altLang="en-US" b="1" dirty="0">
                <a:latin typeface="Comic Sans MS" pitchFamily="66" charset="0"/>
                <a:ea typeface="仿宋_GB2312" pitchFamily="49" charset="-122"/>
              </a:rPr>
              <a:t>简并模式</a:t>
            </a:r>
            <a:r>
              <a:rPr lang="en-US" altLang="zh-CN" dirty="0">
                <a:latin typeface="Comic Sans MS" pitchFamily="66" charset="0"/>
                <a:ea typeface="宋体" pitchFamily="2" charset="-122"/>
              </a:rPr>
              <a:t> (Degenerate modes </a:t>
            </a:r>
            <a:r>
              <a:rPr lang="zh-CN" altLang="en-US" sz="3600" dirty="0">
                <a:latin typeface="Comic Sans MS" pitchFamily="66" charset="0"/>
                <a:ea typeface="宋体" pitchFamily="2" charset="-122"/>
              </a:rPr>
              <a:t>) </a:t>
            </a:r>
          </a:p>
        </p:txBody>
      </p:sp>
      <p:sp>
        <p:nvSpPr>
          <p:cNvPr id="1628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2261592"/>
            <a:ext cx="7772400" cy="28956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3600" dirty="0">
                <a:ea typeface="宋体" pitchFamily="2" charset="-122"/>
              </a:rPr>
              <a:t>  在圆波导中传输频率相等的两种模式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: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  <a:p>
            <a:pPr algn="just">
              <a:lnSpc>
                <a:spcPct val="90000"/>
              </a:lnSpc>
              <a:defRPr/>
            </a:pPr>
            <a:r>
              <a:rPr lang="zh-CN" altLang="en-US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极化简并</a:t>
            </a:r>
            <a:r>
              <a:rPr lang="en-US" altLang="zh-CN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Polarization degenerate </a:t>
            </a:r>
            <a:r>
              <a:rPr lang="zh-CN" altLang="en-US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)</a:t>
            </a:r>
          </a:p>
          <a:p>
            <a:pPr algn="just" eaLnBrk="1" hangingPunct="1">
              <a:lnSpc>
                <a:spcPct val="90000"/>
              </a:lnSpc>
              <a:defRPr/>
            </a:pPr>
            <a:endParaRPr lang="en-US" altLang="zh-CN" sz="28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  <a:ea typeface="宋体" pitchFamily="2" charset="-122"/>
            </a:endParaRPr>
          </a:p>
          <a:p>
            <a:pPr algn="just">
              <a:lnSpc>
                <a:spcPct val="90000"/>
              </a:lnSpc>
              <a:defRPr/>
            </a:pPr>
            <a:r>
              <a:rPr lang="zh-CN" altLang="en-US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波型简并</a:t>
            </a:r>
            <a:r>
              <a:rPr lang="en-US" altLang="zh-CN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(</a:t>
            </a:r>
            <a:r>
              <a:rPr lang="en-US" altLang="zh-CN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  <a:sym typeface="Symbol" pitchFamily="18" charset="2"/>
              </a:rPr>
              <a:t>Wave degenerate </a:t>
            </a:r>
            <a:r>
              <a:rPr lang="zh-CN" altLang="en-US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)</a:t>
            </a:r>
            <a:endParaRPr lang="en-US" altLang="zh-CN" sz="2800" dirty="0"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  <a:defRPr/>
            </a:pPr>
            <a:endParaRPr lang="en-US" altLang="zh-CN" sz="2800" dirty="0"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30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4945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1026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762000" y="1355179"/>
            <a:ext cx="7772400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endParaRPr lang="en-US" altLang="zh-CN" dirty="0">
              <a:latin typeface="Comic Sans MS" pitchFamily="66" charset="0"/>
              <a:ea typeface="宋体" pitchFamily="2" charset="-122"/>
            </a:endParaRP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Char char="w"/>
              <a:defRPr/>
            </a:pPr>
            <a:r>
              <a:rPr lang="en-US" altLang="zh-CN" sz="2200" b="1" u="sng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楷体_GB2312" pitchFamily="49" charset="-122"/>
              </a:rPr>
              <a:t>Definition</a:t>
            </a:r>
            <a:endParaRPr lang="en-US" altLang="zh-CN" sz="22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  <a:ea typeface="楷体_GB2312" pitchFamily="49" charset="-122"/>
            </a:endParaRP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楷体_GB2312" pitchFamily="49" charset="-122"/>
              </a:rPr>
              <a:t>   圆波导结构具有轴对称性,场的极化方向具有不确定性.导波场在</a:t>
            </a:r>
            <a:r>
              <a:rPr lang="en-US" altLang="zh-CN" sz="2200" b="1" dirty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(</a:t>
            </a:r>
            <a:r>
              <a:rPr lang="zh-CN" altLang="en-US" sz="2200" b="1" dirty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周向)方向存在</a:t>
            </a:r>
            <a:r>
              <a:rPr lang="en-US" altLang="zh-CN" sz="2200" b="1" dirty="0" err="1">
                <a:latin typeface="Comic Sans MS" pitchFamily="66" charset="0"/>
                <a:ea typeface="楷体_GB2312" pitchFamily="49" charset="-122"/>
              </a:rPr>
              <a:t>cosm</a:t>
            </a:r>
            <a:r>
              <a:rPr lang="en-US" altLang="zh-CN" sz="2200" b="1" dirty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 </a:t>
            </a:r>
            <a:r>
              <a:rPr lang="zh-CN" altLang="en-US" sz="2200" b="1" dirty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和 </a:t>
            </a:r>
            <a:r>
              <a:rPr lang="en-US" altLang="zh-CN" sz="2200" b="1" dirty="0" err="1">
                <a:latin typeface="Comic Sans MS" pitchFamily="66" charset="0"/>
                <a:ea typeface="楷体_GB2312" pitchFamily="49" charset="-122"/>
                <a:sym typeface="Symbol" pitchFamily="18" charset="2"/>
              </a:rPr>
              <a:t>sinm</a:t>
            </a:r>
            <a:r>
              <a:rPr lang="en-US" altLang="zh-CN" sz="2200" b="1" dirty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</a:t>
            </a:r>
            <a:r>
              <a:rPr lang="zh-CN" altLang="en-US" sz="2200" b="1" dirty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两种可能的分布. 它们独立存在,相互正交,截止波长相同,构成</a:t>
            </a:r>
            <a:r>
              <a:rPr lang="zh-CN" altLang="en-US" sz="22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同一导模</a:t>
            </a:r>
            <a:r>
              <a:rPr lang="zh-CN" altLang="en-US" sz="2200" b="1" dirty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的极化简并模 (</a:t>
            </a:r>
            <a:r>
              <a:rPr lang="en-US" altLang="zh-CN" sz="2200" b="1" dirty="0" err="1">
                <a:latin typeface="Comic Sans MS" pitchFamily="66" charset="0"/>
                <a:ea typeface="楷体_GB2312" pitchFamily="49" charset="-122"/>
                <a:sym typeface="Symbol" pitchFamily="18" charset="2"/>
              </a:rPr>
              <a:t>TE</a:t>
            </a:r>
            <a:r>
              <a:rPr lang="en-US" altLang="zh-CN" sz="2200" b="1" baseline="-25000" dirty="0" err="1">
                <a:latin typeface="Comic Sans MS" pitchFamily="66" charset="0"/>
                <a:ea typeface="楷体_GB2312" pitchFamily="49" charset="-122"/>
                <a:sym typeface="Symbol" pitchFamily="18" charset="2"/>
              </a:rPr>
              <a:t>mn</a:t>
            </a:r>
            <a:r>
              <a:rPr lang="zh-CN" altLang="en-US" sz="2200" b="1" dirty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或</a:t>
            </a:r>
            <a:r>
              <a:rPr lang="en-US" altLang="zh-CN" sz="2200" b="1" dirty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TM</a:t>
            </a:r>
            <a:r>
              <a:rPr lang="en-US" altLang="zh-CN" sz="2200" b="1" baseline="-25000" dirty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mn</a:t>
            </a:r>
            <a:r>
              <a:rPr lang="en-US" altLang="zh-CN" sz="2200" b="1" dirty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,m0).</a:t>
            </a:r>
            <a:endParaRPr lang="zh-CN" altLang="en-US" sz="2200" b="1" dirty="0"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  <a:ea typeface="楷体_GB2312" pitchFamily="49" charset="-122"/>
            </a:endParaRP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Char char="w"/>
              <a:defRPr/>
            </a:pPr>
            <a:r>
              <a:rPr lang="en-US" altLang="zh-CN" sz="2200" b="1" u="sng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Applications</a:t>
            </a: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r>
              <a:rPr lang="zh-CN" altLang="en-US" sz="22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  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a.</a:t>
            </a:r>
            <a:r>
              <a:rPr lang="zh-CN" altLang="en-US" sz="2200" b="1" dirty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当圆波导出现椭圆度时,就会分裂出</a:t>
            </a:r>
            <a:r>
              <a:rPr lang="en-US" altLang="zh-CN" sz="2200" b="1" dirty="0" err="1">
                <a:latin typeface="Comic Sans MS" pitchFamily="66" charset="0"/>
                <a:ea typeface="楷体_GB2312" pitchFamily="49" charset="-122"/>
              </a:rPr>
              <a:t>cosm</a:t>
            </a:r>
            <a:r>
              <a:rPr lang="en-US" altLang="zh-CN" sz="2200" b="1" dirty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 </a:t>
            </a:r>
            <a:r>
              <a:rPr lang="zh-CN" altLang="en-US" sz="2200" b="1" dirty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和 </a:t>
            </a:r>
            <a:r>
              <a:rPr lang="en-US" altLang="zh-CN" sz="2200" b="1" dirty="0" err="1">
                <a:latin typeface="Comic Sans MS" pitchFamily="66" charset="0"/>
                <a:ea typeface="楷体_GB2312" pitchFamily="49" charset="-122"/>
                <a:sym typeface="Symbol" pitchFamily="18" charset="2"/>
              </a:rPr>
              <a:t>sinm</a:t>
            </a:r>
            <a:r>
              <a:rPr lang="en-US" altLang="zh-CN" sz="2200" b="1" dirty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</a:t>
            </a:r>
            <a:r>
              <a:rPr lang="zh-CN" altLang="en-US" sz="2200" b="1" dirty="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两种模式, 出现极化面的偏转，所以在实际应用中不采用圆波导而用矩形波导作为微波传输系统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.</a:t>
            </a: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sz="22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  </a:t>
            </a:r>
            <a:endParaRPr lang="en-US" altLang="zh-CN" sz="2200" dirty="0"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223235" name="Rectangle 1027"/>
          <p:cNvSpPr>
            <a:spLocks noChangeArrowheads="1"/>
          </p:cNvSpPr>
          <p:nvPr/>
        </p:nvSpPr>
        <p:spPr bwMode="auto">
          <a:xfrm>
            <a:off x="838200" y="974179"/>
            <a:ext cx="6758136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zh-CN" altLang="en-US" sz="3200" b="1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极化简并</a:t>
            </a:r>
            <a:r>
              <a:rPr lang="en-US" altLang="zh-CN" sz="3200" b="1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 Polarization degenerate</a:t>
            </a:r>
            <a:endParaRPr lang="zh-CN" altLang="en-US" sz="3200" b="1" u="sng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2440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85800" y="1196752"/>
            <a:ext cx="7772400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Char char="w"/>
            </a:pPr>
            <a:r>
              <a:rPr lang="en-US" altLang="zh-CN" sz="2200" b="1" u="sng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Applications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2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b.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lang="zh-CN" altLang="en-US" sz="2200" b="1" dirty="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不过,利用极化简并特性可以制作一些双极化元件,如极化分离器,极化衰减器等.</a:t>
            </a:r>
            <a:endParaRPr lang="en-US" altLang="zh-CN" sz="2200" b="1" dirty="0"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  <a:p>
            <a:pPr algn="just" eaLnBrk="1" hangingPunct="1">
              <a:buFont typeface="Wingdings" pitchFamily="2" charset="2"/>
              <a:buNone/>
            </a:pPr>
            <a:endParaRPr lang="en-US" altLang="zh-CN" sz="2200" dirty="0"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357563"/>
            <a:ext cx="7143750" cy="284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1166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1026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827584" y="1700808"/>
            <a:ext cx="7086600" cy="326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/>
            </a:pPr>
            <a:r>
              <a:rPr lang="zh-CN" altLang="en-US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  <a:sym typeface="Symbol" pitchFamily="18" charset="2"/>
              </a:rPr>
              <a:t>定义</a:t>
            </a:r>
            <a:r>
              <a:rPr lang="en-US" altLang="zh-CN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  <a:sym typeface="Symbol" pitchFamily="18" charset="2"/>
              </a:rPr>
              <a:t> (</a:t>
            </a:r>
            <a:r>
              <a:rPr lang="zh-CN" altLang="en-US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  <a:sym typeface="Symbol" pitchFamily="18" charset="2"/>
              </a:rPr>
              <a:t>与矩形波导定义相同</a:t>
            </a:r>
            <a:r>
              <a:rPr lang="en-US" altLang="zh-CN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  <a:sym typeface="Symbol" pitchFamily="18" charset="2"/>
              </a:rPr>
              <a:t>)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/>
            </a:pPr>
            <a:endParaRPr lang="en-US" altLang="zh-CN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   </a:t>
            </a:r>
            <a:r>
              <a:rPr lang="zh-CN" altLang="en-US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不同的模式具有相同的截止波长，所以传输的相速相同；</a:t>
            </a:r>
            <a:r>
              <a:rPr lang="en-US" altLang="zh-CN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endParaRPr lang="en-US" altLang="zh-CN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endParaRPr lang="en-US" altLang="zh-CN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   </a:t>
            </a:r>
            <a:r>
              <a:rPr lang="zh-CN" altLang="en-US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例如，对于</a:t>
            </a:r>
            <a:r>
              <a:rPr lang="en-US" altLang="zh-CN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TE</a:t>
            </a:r>
            <a:r>
              <a:rPr lang="en-US" altLang="zh-CN" b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0n</a:t>
            </a:r>
            <a:r>
              <a:rPr lang="en-US" altLang="zh-CN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lang="zh-CN" altLang="en-US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和</a:t>
            </a:r>
            <a:r>
              <a:rPr lang="en-US" altLang="zh-CN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TM</a:t>
            </a:r>
            <a:r>
              <a:rPr lang="en-US" altLang="zh-CN" b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1n</a:t>
            </a:r>
            <a:r>
              <a:rPr lang="en-US" altLang="zh-CN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lang="zh-CN" altLang="en-US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属于波型简并模</a:t>
            </a:r>
            <a:r>
              <a:rPr lang="en-US" altLang="zh-CN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. </a:t>
            </a:r>
          </a:p>
        </p:txBody>
      </p:sp>
      <p:sp>
        <p:nvSpPr>
          <p:cNvPr id="222211" name="Rectangle 1027"/>
          <p:cNvSpPr>
            <a:spLocks noChangeArrowheads="1"/>
          </p:cNvSpPr>
          <p:nvPr/>
        </p:nvSpPr>
        <p:spPr bwMode="auto">
          <a:xfrm>
            <a:off x="611560" y="951384"/>
            <a:ext cx="589404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zh-CN" altLang="en-US" sz="3200" b="1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波型简并 </a:t>
            </a:r>
            <a:r>
              <a:rPr lang="en-US" altLang="zh-CN" sz="3200" b="1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Wave degenerate</a:t>
            </a:r>
            <a:endParaRPr lang="zh-CN" altLang="en-US" sz="3200" b="1" u="sng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ADF113-5358-58C3-3434-057868BFE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83" y="5102253"/>
            <a:ext cx="4320480" cy="12170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0C3BEA3-F56E-4FC3-8103-AA3C5C32E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6" y="5100534"/>
            <a:ext cx="4572045" cy="114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51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620688"/>
            <a:ext cx="6172200" cy="68580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3.3.3 三种重要模式</a:t>
            </a:r>
            <a:endParaRPr lang="en-US" altLang="zh-CN" sz="3200" b="1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245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44016" y="2429346"/>
            <a:ext cx="7772400" cy="366395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电场有两个分量</a:t>
            </a:r>
            <a:r>
              <a:rPr lang="en-US" altLang="zh-CN" sz="2400" b="1" dirty="0" err="1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E</a:t>
            </a:r>
            <a:r>
              <a:rPr lang="en-US" altLang="zh-CN" sz="2400" b="1" baseline="-25000" dirty="0" err="1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r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 and E</a:t>
            </a:r>
            <a:r>
              <a:rPr lang="en-US" altLang="zh-CN" sz="2400" b="1" baseline="-25000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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,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磁场有三个分量)</a:t>
            </a:r>
          </a:p>
          <a:p>
            <a:pPr algn="just" eaLnBrk="1" hangingPunct="1">
              <a:lnSpc>
                <a:spcPct val="90000"/>
              </a:lnSpc>
            </a:pP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(1) 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电力线位于横截面内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   (2)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磁场分布为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3D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结构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.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   (3)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壁电流有两个参数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--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  <a:sym typeface="Symbol" pitchFamily="18" charset="2"/>
              </a:rPr>
              <a:t>J</a:t>
            </a:r>
            <a:r>
              <a:rPr lang="en-US" altLang="zh-CN" sz="2400" baseline="-25000" dirty="0" err="1">
                <a:latin typeface="Comic Sans MS" pitchFamily="66" charset="0"/>
                <a:ea typeface="宋体" pitchFamily="2" charset="-122"/>
                <a:sym typeface="Symbol" pitchFamily="18" charset="2"/>
              </a:rPr>
              <a:t>s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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, 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  <a:sym typeface="Symbol" pitchFamily="18" charset="2"/>
              </a:rPr>
              <a:t>J</a:t>
            </a:r>
            <a:r>
              <a:rPr lang="en-US" altLang="zh-CN" sz="2400" baseline="-25000" dirty="0" err="1">
                <a:latin typeface="Comic Sans MS" pitchFamily="66" charset="0"/>
                <a:ea typeface="宋体" pitchFamily="2" charset="-122"/>
                <a:sym typeface="Symbol" pitchFamily="18" charset="2"/>
              </a:rPr>
              <a:t>sz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.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zh-CN" altLang="en-US" sz="2400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899592" y="1632036"/>
            <a:ext cx="1584176" cy="533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tx2"/>
                </a:solidFill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2800" baseline="-25000" dirty="0">
                <a:solidFill>
                  <a:schemeClr val="tx2"/>
                </a:solidFill>
                <a:latin typeface="Comic Sans MS" pitchFamily="66" charset="0"/>
                <a:ea typeface="宋体" pitchFamily="2" charset="-122"/>
              </a:rPr>
              <a:t>11</a:t>
            </a:r>
            <a:r>
              <a:rPr lang="en-US" altLang="zh-CN" sz="2800" dirty="0">
                <a:solidFill>
                  <a:schemeClr val="tx2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800" b="1" dirty="0">
                <a:solidFill>
                  <a:schemeClr val="tx2"/>
                </a:solidFill>
                <a:latin typeface="Comic Sans MS" pitchFamily="66" charset="0"/>
                <a:ea typeface="宋体" pitchFamily="2" charset="-122"/>
              </a:rPr>
              <a:t>模</a:t>
            </a:r>
            <a:r>
              <a:rPr lang="zh-CN" altLang="en-US" sz="2800" dirty="0">
                <a:solidFill>
                  <a:schemeClr val="tx2"/>
                </a:solidFill>
                <a:latin typeface="Comic Sans MS" pitchFamily="66" charset="0"/>
                <a:ea typeface="宋体" pitchFamily="2" charset="-122"/>
              </a:rPr>
              <a:t> </a:t>
            </a:r>
            <a:endParaRPr lang="en-US" altLang="zh-CN" sz="2800" dirty="0">
              <a:solidFill>
                <a:schemeClr val="tx2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34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4679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ChangeArrowheads="1"/>
          </p:cNvSpPr>
          <p:nvPr/>
        </p:nvSpPr>
        <p:spPr bwMode="auto">
          <a:xfrm>
            <a:off x="395288" y="1095400"/>
            <a:ext cx="82089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3600" b="1" baseline="-250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11 </a:t>
            </a:r>
            <a:r>
              <a:rPr lang="zh-CN" altLang="en-US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模</a:t>
            </a:r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 </a:t>
            </a:r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67" y="1844675"/>
            <a:ext cx="8583613" cy="367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35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156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931193"/>
            <a:ext cx="7323137" cy="380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27" name="Rectangle 7"/>
          <p:cNvSpPr>
            <a:spLocks noChangeArrowheads="1"/>
          </p:cNvSpPr>
          <p:nvPr/>
        </p:nvSpPr>
        <p:spPr bwMode="auto">
          <a:xfrm>
            <a:off x="395288" y="1167408"/>
            <a:ext cx="82089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3600" b="1" baseline="-250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11</a:t>
            </a:r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m</a:t>
            </a:r>
            <a:r>
              <a:rPr lang="zh-CN" altLang="en-US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模</a:t>
            </a:r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3D</a:t>
            </a:r>
            <a:r>
              <a:rPr lang="zh-CN" altLang="en-US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的</a:t>
            </a:r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EM</a:t>
            </a:r>
            <a:r>
              <a:rPr lang="zh-CN" altLang="en-US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分布</a:t>
            </a:r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36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335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196752"/>
            <a:ext cx="2557264" cy="53340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特性</a:t>
            </a:r>
            <a:r>
              <a:rPr lang="en-US" altLang="zh-CN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&amp;</a:t>
            </a:r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应用</a:t>
            </a:r>
            <a:endParaRPr lang="en-US" altLang="zh-CN" sz="3200" b="1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276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04800" y="2274912"/>
            <a:ext cx="7467600" cy="39624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22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截止波长最长,为主模.</a:t>
            </a:r>
          </a:p>
          <a:p>
            <a:pPr algn="just" eaLnBrk="1" hangingPunct="1">
              <a:lnSpc>
                <a:spcPct val="90000"/>
              </a:lnSpc>
            </a:pPr>
            <a:endParaRPr lang="zh-CN" altLang="en-US" sz="22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2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存在极化简并现象,很难保证单模传输,极化面很容易偏转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endParaRPr lang="zh-CN" altLang="en-US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2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很容易由矩形</a:t>
            </a:r>
            <a:r>
              <a:rPr lang="en-US" altLang="zh-CN" sz="22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TE</a:t>
            </a:r>
            <a:r>
              <a:rPr lang="en-US" altLang="zh-CN" sz="2200" b="1" baseline="-25000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10 </a:t>
            </a:r>
            <a:r>
              <a:rPr lang="en-US" altLang="zh-CN" sz="22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mode</a:t>
            </a:r>
            <a:r>
              <a:rPr lang="zh-CN" altLang="en-US" sz="22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转换而来.在实用中通常用矩形波导</a:t>
            </a:r>
            <a:r>
              <a:rPr lang="en-US" altLang="zh-CN" sz="22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TE10</a:t>
            </a:r>
            <a:r>
              <a:rPr lang="zh-CN" altLang="en-US" sz="22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模来激励.将矩形波导的截面逐渐过渡成圆形,</a:t>
            </a:r>
            <a:r>
              <a:rPr lang="en-US" altLang="zh-CN" sz="22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TE10</a:t>
            </a:r>
            <a:r>
              <a:rPr lang="zh-CN" altLang="en-US" sz="22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模便自然地过渡变成圆波导中的</a:t>
            </a:r>
            <a:r>
              <a:rPr lang="en-US" altLang="zh-CN" sz="22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TE11</a:t>
            </a:r>
            <a:r>
              <a:rPr lang="zh-CN" altLang="en-US" sz="22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模式.</a:t>
            </a:r>
          </a:p>
          <a:p>
            <a:pPr algn="just" eaLnBrk="1" hangingPunct="1">
              <a:lnSpc>
                <a:spcPct val="90000"/>
              </a:lnSpc>
            </a:pPr>
            <a:endParaRPr lang="en-US" altLang="zh-CN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ea typeface="宋体" pitchFamily="2" charset="-122"/>
              </a:rPr>
              <a:t>  </a:t>
            </a:r>
            <a:r>
              <a:rPr lang="en-US" altLang="zh-CN" sz="2400" b="1" dirty="0">
                <a:solidFill>
                  <a:srgbClr val="FF9999"/>
                </a:solidFill>
                <a:ea typeface="宋体" pitchFamily="2" charset="-122"/>
              </a:rPr>
              <a:t>  </a:t>
            </a:r>
            <a:endParaRPr lang="en-US" altLang="zh-CN" sz="2000" b="1" dirty="0">
              <a:solidFill>
                <a:srgbClr val="FF9999"/>
              </a:solidFill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zh-CN" altLang="en-US" sz="2400" b="1" dirty="0">
              <a:solidFill>
                <a:srgbClr val="FF9999"/>
              </a:solidFill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37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5335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6192838" cy="392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5" name="Rectangle 7"/>
          <p:cNvSpPr>
            <a:spLocks noChangeArrowheads="1"/>
          </p:cNvSpPr>
          <p:nvPr/>
        </p:nvSpPr>
        <p:spPr bwMode="auto">
          <a:xfrm>
            <a:off x="395288" y="971319"/>
            <a:ext cx="8748712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很容易由矩形</a:t>
            </a:r>
            <a:r>
              <a:rPr lang="en-US" altLang="zh-CN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TE</a:t>
            </a:r>
            <a:r>
              <a:rPr lang="en-US" altLang="zh-CN" sz="2400" b="1" baseline="-25000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10 </a:t>
            </a:r>
            <a:r>
              <a:rPr lang="en-US" altLang="zh-CN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mode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转换而来.在实用中通常用矩形波导</a:t>
            </a:r>
            <a:r>
              <a:rPr lang="en-US" altLang="zh-CN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TE10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模来激励.将矩形波导的截面逐渐过渡成圆形,</a:t>
            </a:r>
            <a:r>
              <a:rPr lang="en-US" altLang="zh-CN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TE10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模便自然地过渡变成圆波导中的</a:t>
            </a:r>
            <a:r>
              <a:rPr lang="en-US" altLang="zh-CN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TE11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模式.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5752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762000" y="609600"/>
            <a:ext cx="79248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endParaRPr lang="en-US" altLang="zh-CN" sz="2000" dirty="0"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ea typeface="宋体" pitchFamily="2" charset="-122"/>
              </a:rPr>
              <a:t>  </a:t>
            </a:r>
            <a:r>
              <a:rPr lang="en-US" altLang="zh-CN" sz="2400" b="1" dirty="0">
                <a:solidFill>
                  <a:srgbClr val="FF9999"/>
                </a:solidFill>
                <a:ea typeface="宋体" pitchFamily="2" charset="-122"/>
              </a:rPr>
              <a:t>  </a:t>
            </a:r>
            <a:r>
              <a:rPr lang="zh-CN" altLang="en-US" b="1" dirty="0">
                <a:solidFill>
                  <a:srgbClr val="009900"/>
                </a:solidFill>
                <a:latin typeface="Comic Sans MS" pitchFamily="66" charset="0"/>
                <a:ea typeface="宋体" pitchFamily="2" charset="-122"/>
              </a:rPr>
              <a:t>应用</a:t>
            </a:r>
            <a:endParaRPr lang="en-US" altLang="zh-CN" b="1" dirty="0">
              <a:solidFill>
                <a:srgbClr val="009900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b="1" i="1" u="sng" dirty="0">
              <a:solidFill>
                <a:srgbClr val="009900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短距离传输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极化衰减器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模式转换器和铁氧体环形器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极化器等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   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传输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TE</a:t>
            </a:r>
            <a:r>
              <a:rPr lang="en-US" altLang="zh-CN" sz="2400" b="1" baseline="-25000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11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模的圆波导的半径一般选为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/3.</a:t>
            </a: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800" b="1" dirty="0">
              <a:solidFill>
                <a:srgbClr val="FF9999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zh-CN" altLang="en-US" sz="2800" b="1" dirty="0">
              <a:solidFill>
                <a:srgbClr val="FF9999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8420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09600" y="1664320"/>
            <a:ext cx="7772400" cy="284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b="1" dirty="0">
                <a:latin typeface="Comic Sans MS" pitchFamily="66" charset="0"/>
                <a:ea typeface="宋体" pitchFamily="2" charset="-122"/>
              </a:rPr>
              <a:t>	 </a:t>
            </a:r>
            <a:r>
              <a:rPr lang="en-US" altLang="zh-CN" b="1" dirty="0" err="1">
                <a:latin typeface="Comic Sans MS" pitchFamily="66" charset="0"/>
                <a:ea typeface="宋体" pitchFamily="2" charset="-122"/>
              </a:rPr>
              <a:t>E</a:t>
            </a:r>
            <a:r>
              <a:rPr lang="en-US" altLang="zh-CN" b="1" baseline="-25000" dirty="0" err="1">
                <a:latin typeface="Comic Sans MS" pitchFamily="66" charset="0"/>
                <a:ea typeface="宋体" pitchFamily="2" charset="-122"/>
              </a:rPr>
              <a:t>m</a:t>
            </a:r>
            <a:r>
              <a:rPr lang="en-US" altLang="zh-CN" b="1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b="1" dirty="0">
                <a:latin typeface="Comic Sans MS" pitchFamily="66" charset="0"/>
                <a:ea typeface="宋体" pitchFamily="2" charset="-122"/>
              </a:rPr>
              <a:t>为电场的幅度值</a:t>
            </a:r>
            <a:r>
              <a:rPr lang="en-US" altLang="zh-CN" b="1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b="1" dirty="0">
                <a:latin typeface="Comic Sans MS" pitchFamily="66" charset="0"/>
                <a:ea typeface="宋体" pitchFamily="2" charset="-122"/>
              </a:rPr>
              <a:t>在</a:t>
            </a:r>
            <a:r>
              <a:rPr lang="en-US" altLang="zh-CN" b="1" dirty="0">
                <a:latin typeface="Comic Sans MS" pitchFamily="66" charset="0"/>
                <a:ea typeface="宋体" pitchFamily="2" charset="-122"/>
              </a:rPr>
              <a:t>a/2 </a:t>
            </a:r>
            <a:r>
              <a:rPr lang="zh-CN" altLang="en-US" b="1" dirty="0">
                <a:latin typeface="Comic Sans MS" pitchFamily="66" charset="0"/>
                <a:ea typeface="宋体" pitchFamily="2" charset="-122"/>
              </a:rPr>
              <a:t>处达到最大值</a:t>
            </a:r>
            <a:r>
              <a:rPr lang="en-US" altLang="zh-CN" b="1" dirty="0">
                <a:latin typeface="Comic Sans MS" pitchFamily="66" charset="0"/>
                <a:ea typeface="宋体" pitchFamily="2" charset="-122"/>
              </a:rPr>
              <a:t>. 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endParaRPr lang="en-US" altLang="zh-CN" b="1" dirty="0">
              <a:latin typeface="Comic Sans MS" pitchFamily="66" charset="0"/>
              <a:ea typeface="宋体" pitchFamily="2" charset="-122"/>
            </a:endParaRP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b="1" dirty="0">
                <a:latin typeface="Comic Sans MS" pitchFamily="66" charset="0"/>
                <a:ea typeface="宋体" pitchFamily="2" charset="-122"/>
              </a:rPr>
              <a:t>   </a:t>
            </a:r>
            <a:r>
              <a:rPr lang="zh-CN" altLang="en-US" b="1" dirty="0">
                <a:latin typeface="Comic Sans MS" pitchFamily="66" charset="0"/>
                <a:ea typeface="宋体" pitchFamily="2" charset="-122"/>
              </a:rPr>
              <a:t>如果把</a:t>
            </a:r>
            <a:r>
              <a:rPr lang="zh-CN" altLang="en-US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击穿电场强度</a:t>
            </a:r>
            <a:r>
              <a:rPr lang="en-US" altLang="zh-CN" b="1" dirty="0" err="1">
                <a:latin typeface="Comic Sans MS" pitchFamily="66" charset="0"/>
                <a:ea typeface="宋体" pitchFamily="2" charset="-122"/>
              </a:rPr>
              <a:t>E</a:t>
            </a:r>
            <a:r>
              <a:rPr lang="en-US" altLang="zh-CN" b="1" baseline="-25000" dirty="0" err="1">
                <a:latin typeface="Comic Sans MS" pitchFamily="66" charset="0"/>
                <a:ea typeface="宋体" pitchFamily="2" charset="-122"/>
              </a:rPr>
              <a:t>b</a:t>
            </a:r>
            <a:r>
              <a:rPr lang="en-US" altLang="zh-CN" b="1" baseline="-250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b="1" dirty="0">
                <a:latin typeface="Comic Sans MS" pitchFamily="66" charset="0"/>
                <a:ea typeface="宋体" pitchFamily="2" charset="-122"/>
              </a:rPr>
              <a:t>带入到功率容量的表达式中</a:t>
            </a:r>
            <a:r>
              <a:rPr lang="en-US" altLang="zh-CN" b="1" dirty="0">
                <a:latin typeface="Comic Sans MS" pitchFamily="66" charset="0"/>
                <a:ea typeface="宋体" pitchFamily="2" charset="-122"/>
              </a:rPr>
              <a:t>,</a:t>
            </a:r>
            <a:r>
              <a:rPr lang="zh-CN" altLang="en-US" b="1" dirty="0">
                <a:latin typeface="Comic Sans MS" pitchFamily="66" charset="0"/>
                <a:ea typeface="宋体" pitchFamily="2" charset="-122"/>
              </a:rPr>
              <a:t>那么对于</a:t>
            </a:r>
            <a:r>
              <a:rPr lang="en-US" altLang="zh-CN" b="1" dirty="0"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b="1" baseline="-25000" dirty="0">
                <a:latin typeface="Comic Sans MS" pitchFamily="66" charset="0"/>
                <a:ea typeface="宋体" pitchFamily="2" charset="-122"/>
              </a:rPr>
              <a:t>10</a:t>
            </a:r>
            <a:r>
              <a:rPr lang="zh-CN" altLang="en-US" b="1" dirty="0">
                <a:latin typeface="Comic Sans MS" pitchFamily="66" charset="0"/>
                <a:ea typeface="宋体" pitchFamily="2" charset="-122"/>
              </a:rPr>
              <a:t>模将产生最大的功率值，或者可以称之为矩形波导的</a:t>
            </a:r>
            <a:r>
              <a:rPr lang="zh-CN" altLang="en-US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功率容量</a:t>
            </a:r>
            <a:r>
              <a:rPr lang="en-US" altLang="zh-CN" b="1" dirty="0">
                <a:latin typeface="Comic Sans MS" pitchFamily="66" charset="0"/>
                <a:ea typeface="宋体" pitchFamily="2" charset="-122"/>
              </a:rPr>
              <a:t>.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endParaRPr lang="en-US" altLang="zh-CN" b="1" dirty="0">
              <a:latin typeface="Comic Sans MS" pitchFamily="66" charset="0"/>
              <a:ea typeface="宋体" pitchFamily="2" charset="-122"/>
            </a:endParaRPr>
          </a:p>
        </p:txBody>
      </p:sp>
      <p:graphicFrame>
        <p:nvGraphicFramePr>
          <p:cNvPr id="78851" name="Object 3"/>
          <p:cNvGraphicFramePr>
            <a:graphicFrameLocks noChangeAspect="1"/>
          </p:cNvGraphicFramePr>
          <p:nvPr/>
        </p:nvGraphicFramePr>
        <p:xfrm>
          <a:off x="2819400" y="3914055"/>
          <a:ext cx="3505200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727200" imgH="508000" progId="Equation.DSMT4">
                  <p:embed/>
                </p:oleObj>
              </mc:Choice>
              <mc:Fallback>
                <p:oleObj r:id="rId2" imgW="1727200" imgH="508000" progId="Equation.DSMT4">
                  <p:embed/>
                  <p:pic>
                    <p:nvPicPr>
                      <p:cNvPr id="788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914055"/>
                        <a:ext cx="3505200" cy="1027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762000" y="685800"/>
            <a:ext cx="4114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zh-CN" altLang="en-US" sz="3200" b="1" u="sng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矩形波导的功率容量</a:t>
            </a:r>
            <a:endParaRPr lang="en-US" altLang="zh-CN" sz="3200" b="1" u="sng">
              <a:solidFill>
                <a:srgbClr val="0000FF"/>
              </a:solidFill>
              <a:latin typeface="Comic Sans MS" pitchFamily="66" charset="0"/>
              <a:ea typeface="楷体_GB2312" pitchFamily="49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6889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052736"/>
            <a:ext cx="4464100" cy="609600"/>
          </a:xfrm>
        </p:spPr>
        <p:txBody>
          <a:bodyPr/>
          <a:lstStyle/>
          <a:p>
            <a:pPr eaLnBrk="1" hangingPunct="1"/>
            <a:r>
              <a:rPr lang="en-US" altLang="zh-CN" sz="32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3200" b="1" baseline="-250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11</a:t>
            </a:r>
            <a:r>
              <a:rPr lang="en-US" altLang="zh-CN" sz="32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32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模式的损耗特性</a:t>
            </a:r>
            <a:endParaRPr lang="en-US" altLang="zh-CN" sz="32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3174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900113" y="2197224"/>
            <a:ext cx="5389562" cy="2095872"/>
          </a:xfrm>
        </p:spPr>
        <p:txBody>
          <a:bodyPr>
            <a:normAutofit fontScale="77500" lnSpcReduction="20000"/>
          </a:bodyPr>
          <a:lstStyle/>
          <a:p>
            <a:pPr algn="just" eaLnBrk="1" hangingPunct="1"/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导体损耗</a:t>
            </a: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/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/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介质损耗</a:t>
            </a: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</p:txBody>
      </p:sp>
      <p:graphicFrame>
        <p:nvGraphicFramePr>
          <p:cNvPr id="31748" name="Object 4"/>
          <p:cNvGraphicFramePr>
            <a:graphicFrameLocks noChangeAspect="1"/>
          </p:cNvGraphicFramePr>
          <p:nvPr/>
        </p:nvGraphicFramePr>
        <p:xfrm>
          <a:off x="1968798" y="2742753"/>
          <a:ext cx="4043362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97100" imgH="457200" progId="Equation.DSMT4">
                  <p:embed/>
                </p:oleObj>
              </mc:Choice>
              <mc:Fallback>
                <p:oleObj name="Equation" r:id="rId2" imgW="2197100" imgH="457200" progId="Equation.DSMT4">
                  <p:embed/>
                  <p:pic>
                    <p:nvPicPr>
                      <p:cNvPr id="317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798" y="2742753"/>
                        <a:ext cx="4043362" cy="830263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Object 5"/>
          <p:cNvGraphicFramePr>
            <a:graphicFrameLocks noChangeAspect="1"/>
          </p:cNvGraphicFramePr>
          <p:nvPr/>
        </p:nvGraphicFramePr>
        <p:xfrm>
          <a:off x="2909243" y="4614961"/>
          <a:ext cx="2382837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95400" imgH="457200" progId="Equation.DSMT4">
                  <p:embed/>
                </p:oleObj>
              </mc:Choice>
              <mc:Fallback>
                <p:oleObj name="Equation" r:id="rId4" imgW="1295400" imgH="457200" progId="Equation.DSMT4">
                  <p:embed/>
                  <p:pic>
                    <p:nvPicPr>
                      <p:cNvPr id="317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9243" y="4614961"/>
                        <a:ext cx="2382837" cy="830263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40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4546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026" descr="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773238"/>
            <a:ext cx="6491288" cy="458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1027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95536" y="1124446"/>
            <a:ext cx="7991475" cy="72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zh-CN" altLang="en-US" sz="22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低频时衰减最小,在高频时的衰减仅次于</a:t>
            </a:r>
            <a:r>
              <a:rPr lang="en-US" altLang="zh-CN" sz="22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TE</a:t>
            </a:r>
            <a:r>
              <a:rPr lang="en-US" altLang="zh-CN" sz="2200" b="1" baseline="-25000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01</a:t>
            </a:r>
            <a:r>
              <a:rPr lang="en-US" altLang="zh-CN" sz="22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 mode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Char char="w"/>
            </a:pPr>
            <a:endParaRPr lang="en-US" altLang="zh-CN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ea typeface="宋体" pitchFamily="2" charset="-122"/>
              </a:rPr>
              <a:t>  </a:t>
            </a:r>
            <a:r>
              <a:rPr lang="en-US" altLang="zh-CN" sz="2400" b="1" dirty="0">
                <a:solidFill>
                  <a:srgbClr val="FF9999"/>
                </a:solidFill>
                <a:ea typeface="宋体" pitchFamily="2" charset="-122"/>
              </a:rPr>
              <a:t>  </a:t>
            </a:r>
            <a:endParaRPr lang="en-US" altLang="zh-CN" sz="2000" b="1" dirty="0">
              <a:solidFill>
                <a:srgbClr val="FF9999"/>
              </a:solidFill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zh-CN" altLang="en-US" sz="2400" b="1" dirty="0">
              <a:solidFill>
                <a:srgbClr val="FF9999"/>
              </a:solidFill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8551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095400"/>
            <a:ext cx="2794000" cy="533400"/>
          </a:xfrm>
        </p:spPr>
        <p:txBody>
          <a:bodyPr/>
          <a:lstStyle/>
          <a:p>
            <a:pPr eaLnBrk="1" hangingPunct="1"/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TM</a:t>
            </a:r>
            <a:r>
              <a:rPr lang="en-US" altLang="zh-CN" sz="3600" b="1" baseline="-250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01</a:t>
            </a:r>
            <a:r>
              <a:rPr lang="zh-CN" altLang="en-US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模式</a:t>
            </a:r>
            <a:endParaRPr lang="en-US" altLang="zh-CN" sz="36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327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7772400" cy="3395663"/>
          </a:xfrm>
        </p:spPr>
        <p:txBody>
          <a:bodyPr/>
          <a:lstStyle/>
          <a:p>
            <a:pPr eaLnBrk="1" hangingPunct="1"/>
            <a:endParaRPr lang="zh-CN" altLang="en-US" sz="2400">
              <a:ea typeface="宋体" pitchFamily="2" charset="-122"/>
            </a:endParaRPr>
          </a:p>
          <a:p>
            <a:pPr eaLnBrk="1" hangingPunct="1"/>
            <a:endParaRPr lang="zh-CN" altLang="en-US" sz="2400">
              <a:ea typeface="宋体" pitchFamily="2" charset="-122"/>
            </a:endParaRPr>
          </a:p>
        </p:txBody>
      </p:sp>
      <p:sp>
        <p:nvSpPr>
          <p:cNvPr id="32772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762000" y="1820837"/>
            <a:ext cx="7772400" cy="340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/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电场有两个分量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—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</a:rPr>
              <a:t>E</a:t>
            </a:r>
            <a:r>
              <a:rPr lang="en-US" altLang="zh-CN" sz="2400" baseline="-25000" dirty="0" err="1">
                <a:latin typeface="Comic Sans MS" pitchFamily="66" charset="0"/>
                <a:ea typeface="宋体" pitchFamily="2" charset="-122"/>
              </a:rPr>
              <a:t>r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and 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</a:rPr>
              <a:t>E</a:t>
            </a:r>
            <a:r>
              <a:rPr lang="en-US" altLang="zh-CN" sz="2400" baseline="-25000" dirty="0" err="1">
                <a:latin typeface="Comic Sans MS" pitchFamily="66" charset="0"/>
                <a:ea typeface="宋体" pitchFamily="2" charset="-122"/>
                <a:sym typeface="Symbol" pitchFamily="18" charset="2"/>
              </a:rPr>
              <a:t>z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,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磁场只有一个分量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—H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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.</a:t>
            </a:r>
          </a:p>
          <a:p>
            <a:pPr algn="just" eaLnBrk="1" hangingPunct="1"/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Char char="w"/>
            </a:pPr>
            <a:endParaRPr lang="zh-CN" altLang="en-US" sz="2200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42</a:t>
            </a:fld>
            <a:r>
              <a:rPr lang="en-US" altLang="zh-CN"/>
              <a:t>/11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3E9D65-7C1B-762C-EA7C-E555E5D1B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8" t="40200" r="26375" b="26200"/>
          <a:stretch/>
        </p:blipFill>
        <p:spPr>
          <a:xfrm>
            <a:off x="755576" y="2492896"/>
            <a:ext cx="7220596" cy="32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76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095400"/>
            <a:ext cx="2794000" cy="533400"/>
          </a:xfrm>
        </p:spPr>
        <p:txBody>
          <a:bodyPr/>
          <a:lstStyle/>
          <a:p>
            <a:pPr eaLnBrk="1" hangingPunct="1"/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TM</a:t>
            </a:r>
            <a:r>
              <a:rPr lang="en-US" altLang="zh-CN" sz="3600" b="1" baseline="-250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01</a:t>
            </a:r>
            <a:r>
              <a:rPr lang="zh-CN" altLang="en-US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模式</a:t>
            </a:r>
            <a:endParaRPr lang="en-US" altLang="zh-CN" sz="36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327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7772400" cy="3395663"/>
          </a:xfrm>
        </p:spPr>
        <p:txBody>
          <a:bodyPr/>
          <a:lstStyle/>
          <a:p>
            <a:pPr eaLnBrk="1" hangingPunct="1"/>
            <a:endParaRPr lang="zh-CN" altLang="en-US" sz="2400">
              <a:ea typeface="宋体" pitchFamily="2" charset="-122"/>
            </a:endParaRPr>
          </a:p>
          <a:p>
            <a:pPr eaLnBrk="1" hangingPunct="1"/>
            <a:endParaRPr lang="zh-CN" altLang="en-US" sz="2400">
              <a:ea typeface="宋体" pitchFamily="2" charset="-122"/>
            </a:endParaRPr>
          </a:p>
        </p:txBody>
      </p:sp>
      <p:sp>
        <p:nvSpPr>
          <p:cNvPr id="32772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762000" y="1820837"/>
            <a:ext cx="7772400" cy="340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/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电场有两个分量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—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</a:rPr>
              <a:t>E</a:t>
            </a:r>
            <a:r>
              <a:rPr lang="en-US" altLang="zh-CN" sz="2400" baseline="-25000" dirty="0" err="1">
                <a:latin typeface="Comic Sans MS" pitchFamily="66" charset="0"/>
                <a:ea typeface="宋体" pitchFamily="2" charset="-122"/>
              </a:rPr>
              <a:t>r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and 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</a:rPr>
              <a:t>E</a:t>
            </a:r>
            <a:r>
              <a:rPr lang="en-US" altLang="zh-CN" sz="2400" baseline="-25000" dirty="0" err="1">
                <a:latin typeface="Comic Sans MS" pitchFamily="66" charset="0"/>
                <a:ea typeface="宋体" pitchFamily="2" charset="-122"/>
                <a:sym typeface="Symbol" pitchFamily="18" charset="2"/>
              </a:rPr>
              <a:t>z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,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磁场只有一个分量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—H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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.</a:t>
            </a:r>
          </a:p>
          <a:p>
            <a:pPr algn="just" eaLnBrk="1" hangingPunct="1"/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(1)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电磁场沿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方向不变化，场分布具有圆对称性（或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     轴对称性）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   (2) </a:t>
            </a:r>
            <a:r>
              <a:rPr lang="zh-CN" altLang="en-US" sz="24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电场集中在中心线附近，而磁场则集中在波导壁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      附近。</a:t>
            </a:r>
            <a:endParaRPr lang="en-US" altLang="zh-CN" sz="2400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  <a:sym typeface="Symbol" pitchFamily="18" charset="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   (3)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壁电流只有一个分量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--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  <a:sym typeface="Symbol" pitchFamily="18" charset="2"/>
              </a:rPr>
              <a:t>J</a:t>
            </a:r>
            <a:r>
              <a:rPr lang="en-US" altLang="zh-CN" sz="2400" baseline="-25000" dirty="0" err="1">
                <a:latin typeface="Comic Sans MS" pitchFamily="66" charset="0"/>
                <a:ea typeface="宋体" pitchFamily="2" charset="-122"/>
                <a:sym typeface="Symbol" pitchFamily="18" charset="2"/>
              </a:rPr>
              <a:t>sz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.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Char char="w"/>
            </a:pPr>
            <a:endParaRPr lang="zh-CN" altLang="en-US" sz="2200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43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2829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-108520" y="1311424"/>
            <a:ext cx="2794000" cy="533400"/>
          </a:xfrm>
        </p:spPr>
        <p:txBody>
          <a:bodyPr/>
          <a:lstStyle/>
          <a:p>
            <a:pPr eaLnBrk="1" hangingPunct="1"/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TM</a:t>
            </a:r>
            <a:r>
              <a:rPr lang="en-US" altLang="zh-CN" sz="3600" b="1" baseline="-250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01</a:t>
            </a:r>
            <a:r>
              <a:rPr lang="zh-CN" altLang="en-US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模式</a:t>
            </a:r>
            <a:endParaRPr lang="en-US" altLang="zh-CN" sz="36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337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7772400" cy="3395663"/>
          </a:xfrm>
        </p:spPr>
        <p:txBody>
          <a:bodyPr/>
          <a:lstStyle/>
          <a:p>
            <a:pPr eaLnBrk="1" hangingPunct="1"/>
            <a:endParaRPr lang="zh-CN" altLang="en-US" sz="2400">
              <a:ea typeface="宋体" pitchFamily="2" charset="-122"/>
            </a:endParaRPr>
          </a:p>
          <a:p>
            <a:pPr eaLnBrk="1" hangingPunct="1"/>
            <a:endParaRPr lang="zh-CN" altLang="en-US" sz="2400">
              <a:ea typeface="宋体" pitchFamily="2" charset="-122"/>
            </a:endParaRPr>
          </a:p>
        </p:txBody>
      </p:sp>
      <p:pic>
        <p:nvPicPr>
          <p:cNvPr id="3379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208634"/>
            <a:ext cx="7272337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44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990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268760"/>
            <a:ext cx="5976714" cy="533400"/>
          </a:xfrm>
        </p:spPr>
        <p:txBody>
          <a:bodyPr/>
          <a:lstStyle/>
          <a:p>
            <a:pPr eaLnBrk="1" hangingPunct="1"/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TM</a:t>
            </a:r>
            <a:r>
              <a:rPr lang="en-US" altLang="zh-CN" sz="3600" b="1" baseline="-250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01</a:t>
            </a:r>
            <a:r>
              <a:rPr lang="zh-CN" altLang="en-US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模式的</a:t>
            </a:r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3D EM</a:t>
            </a:r>
            <a:r>
              <a:rPr lang="zh-CN" altLang="en-US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分布</a:t>
            </a:r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 </a:t>
            </a:r>
          </a:p>
        </p:txBody>
      </p:sp>
      <p:sp>
        <p:nvSpPr>
          <p:cNvPr id="348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7772400" cy="3395663"/>
          </a:xfrm>
        </p:spPr>
        <p:txBody>
          <a:bodyPr/>
          <a:lstStyle/>
          <a:p>
            <a:pPr eaLnBrk="1" hangingPunct="1"/>
            <a:endParaRPr lang="zh-CN" altLang="en-US" sz="2400">
              <a:ea typeface="宋体" pitchFamily="2" charset="-122"/>
            </a:endParaRPr>
          </a:p>
          <a:p>
            <a:pPr eaLnBrk="1" hangingPunct="1"/>
            <a:endParaRPr lang="zh-CN" altLang="en-US" sz="2400">
              <a:ea typeface="宋体" pitchFamily="2" charset="-122"/>
            </a:endParaRP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060575"/>
            <a:ext cx="7945437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45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9758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/>
          <p:cNvSpPr>
            <a:spLocks noGrp="1" noChangeArrowheads="1"/>
          </p:cNvSpPr>
          <p:nvPr>
            <p:ph type="title"/>
          </p:nvPr>
        </p:nvSpPr>
        <p:spPr>
          <a:xfrm>
            <a:off x="539552" y="1124744"/>
            <a:ext cx="2658616" cy="533400"/>
          </a:xfrm>
          <a:noFill/>
        </p:spPr>
        <p:txBody>
          <a:bodyPr/>
          <a:lstStyle/>
          <a:p>
            <a:pPr eaLnBrk="1" hangingPunct="1"/>
            <a:r>
              <a:rPr lang="zh-CN" altLang="en-US" sz="3200" b="1" dirty="0">
                <a:latin typeface="Comic Sans MS" pitchFamily="66" charset="0"/>
                <a:ea typeface="宋体" pitchFamily="2" charset="-122"/>
              </a:rPr>
              <a:t>特性</a:t>
            </a:r>
            <a:r>
              <a:rPr lang="en-US" altLang="zh-CN" sz="3200" b="1" dirty="0">
                <a:latin typeface="Comic Sans MS" pitchFamily="66" charset="0"/>
                <a:ea typeface="宋体" pitchFamily="2" charset="-122"/>
              </a:rPr>
              <a:t> &amp; </a:t>
            </a:r>
            <a:r>
              <a:rPr lang="zh-CN" altLang="en-US" sz="3200" b="1" dirty="0">
                <a:latin typeface="Comic Sans MS" pitchFamily="66" charset="0"/>
                <a:ea typeface="宋体" pitchFamily="2" charset="-122"/>
              </a:rPr>
              <a:t>应用</a:t>
            </a:r>
            <a:endParaRPr lang="en-US" altLang="zh-CN" sz="3200" b="1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69989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7772400" cy="4192588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CN" altLang="en-US" sz="1800" dirty="0">
                <a:solidFill>
                  <a:srgbClr val="009900"/>
                </a:solidFill>
                <a:ea typeface="宋体" pitchFamily="2" charset="-122"/>
              </a:rPr>
              <a:t>   </a:t>
            </a:r>
            <a:r>
              <a:rPr lang="zh-CN" altLang="en-US" sz="1800" dirty="0">
                <a:solidFill>
                  <a:srgbClr val="FF0066"/>
                </a:solidFill>
                <a:ea typeface="宋体" pitchFamily="2" charset="-122"/>
              </a:rPr>
              <a:t>  </a:t>
            </a:r>
            <a:r>
              <a:rPr lang="zh-CN" altLang="en-US" sz="28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特性</a:t>
            </a:r>
            <a:endParaRPr lang="en-US" altLang="zh-CN" sz="2800" b="1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zh-CN" sz="2400" b="1" u="sng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Ez</a:t>
            </a:r>
            <a:r>
              <a:rPr lang="zh-CN" altLang="en-US" sz="24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分量很大，易于在纵向实现能量的交换）</a:t>
            </a:r>
          </a:p>
          <a:p>
            <a:pPr algn="just" eaLnBrk="1" hangingPunct="1">
              <a:lnSpc>
                <a:spcPct val="80000"/>
              </a:lnSpc>
              <a:defRPr/>
            </a:pPr>
            <a:endParaRPr lang="zh-CN" altLang="en-US" sz="2400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场分布是轴对称的</a:t>
            </a:r>
          </a:p>
          <a:p>
            <a:pPr algn="just" eaLnBrk="1" hangingPunct="1">
              <a:lnSpc>
                <a:spcPct val="80000"/>
              </a:lnSpc>
              <a:defRPr/>
            </a:pPr>
            <a:endParaRPr lang="zh-CN" altLang="en-US" sz="24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  <a:defRPr/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截止波长为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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c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=2.62a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1" dirty="0">
                <a:solidFill>
                  <a:srgbClr val="FF99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   </a:t>
            </a: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zh-CN" altLang="en-US" sz="2000" b="1" dirty="0">
              <a:solidFill>
                <a:srgbClr val="FF9999"/>
              </a:solidFill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46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6920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539552" y="1124744"/>
            <a:ext cx="7772400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  </a:t>
            </a:r>
            <a:r>
              <a:rPr lang="zh-CN" altLang="en-US" sz="32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应用</a:t>
            </a:r>
            <a:endParaRPr lang="en-US" altLang="zh-CN" sz="3200" b="1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  <a:ea typeface="宋体" pitchFamily="2" charset="-122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endParaRPr lang="en-US" altLang="zh-CN" sz="2800" b="1" u="sng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  <a:ea typeface="宋体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Char char="w"/>
              <a:defRPr/>
            </a:pPr>
            <a:r>
              <a:rPr lang="en-US" altLang="zh-CN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谐振腔工作模式，直线加速器；</a:t>
            </a:r>
            <a:endParaRPr lang="en-US" altLang="zh-CN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Char char="w"/>
              <a:defRPr/>
            </a:pPr>
            <a:endParaRPr lang="zh-CN" altLang="en-US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endParaRPr lang="en-US" altLang="zh-CN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Char char="w"/>
              <a:defRPr/>
            </a:pPr>
            <a:r>
              <a:rPr lang="zh-CN" altLang="en-US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特别适于作天线扫描装置的旋转铰链的工作模式</a:t>
            </a:r>
            <a:r>
              <a:rPr lang="zh-CN" altLang="en-US" sz="1000" b="1" dirty="0">
                <a:solidFill>
                  <a:srgbClr val="0000FF"/>
                </a:solidFill>
                <a:latin typeface="Tahoma" pitchFamily="34" charset="0"/>
                <a:ea typeface="宋体" pitchFamily="2" charset="-122"/>
              </a:rPr>
              <a:t>。</a:t>
            </a:r>
            <a:endParaRPr lang="en-US" altLang="zh-CN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endParaRPr lang="en-US" altLang="zh-CN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endParaRPr lang="zh-CN" altLang="en-US" sz="2000" b="1" dirty="0">
              <a:solidFill>
                <a:srgbClr val="FF9999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7264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539552" y="782216"/>
            <a:ext cx="6324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旋转关节</a:t>
            </a:r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 (Rotating Joint </a:t>
            </a:r>
            <a:r>
              <a:rPr lang="zh-CN" altLang="en-US" sz="36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)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85800" y="2112640"/>
            <a:ext cx="7772400" cy="232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82562" tIns="46038" rIns="182562" bIns="46038"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旋转天线连接到固定的矩形波导上，中间加一用圆波导构成的旋转关节；</a:t>
            </a:r>
            <a:endParaRPr lang="en-US" altLang="zh-CN" sz="2400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扼流接头实现电连接</a:t>
            </a:r>
            <a:endParaRPr lang="en-US" altLang="zh-CN" dirty="0">
              <a:latin typeface="Courier New" pitchFamily="49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dirty="0"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pic>
        <p:nvPicPr>
          <p:cNvPr id="2" name="Picture 2" descr="figure 1-52">
            <a:extLst>
              <a:ext uri="{FF2B5EF4-FFF2-40B4-BE49-F238E27FC236}">
                <a16:creationId xmlns:a16="http://schemas.microsoft.com/office/drawing/2014/main" id="{915218E7-46BF-45D4-C31A-B93C501AC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526" y="2474751"/>
            <a:ext cx="4173252" cy="4192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D6834044-18A2-2DE1-3695-DD67642CF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9332" y="6269037"/>
            <a:ext cx="3581400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defRPr/>
            </a:pPr>
            <a:r>
              <a:rPr lang="en-US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Figure 3-6 </a:t>
            </a:r>
            <a:r>
              <a:rPr lang="zh-CN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旋转关节</a:t>
            </a:r>
            <a:endParaRPr lang="en-US" altLang="zh-CN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ea typeface="宋体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2E8A88-9B7A-3B13-3D3F-6A2755F5C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619063"/>
            <a:ext cx="2566615" cy="190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573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685800" y="1700808"/>
            <a:ext cx="7772400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82562" tIns="46038" rIns="182562" bIns="46038"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圆波导工作在</a:t>
            </a:r>
            <a:r>
              <a:rPr lang="en-US" altLang="zh-CN" sz="24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TM01</a:t>
            </a:r>
            <a:r>
              <a:rPr lang="zh-CN" altLang="en-US" sz="24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模式，因其场分布是轴向对称的</a:t>
            </a:r>
            <a:endParaRPr lang="en-US" altLang="zh-CN" sz="2400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400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400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400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3</a:t>
            </a:r>
            <a:r>
              <a:rPr lang="en-US" altLang="zh-CN" sz="24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</a:t>
            </a:r>
            <a:r>
              <a:rPr lang="en-US" altLang="zh-CN" sz="24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/4 </a:t>
            </a:r>
            <a:r>
              <a:rPr lang="zh-CN" altLang="en-US" sz="24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有两个作用，一则抵消反射，二则抑制高次模式，阻抗为无穷大。</a:t>
            </a:r>
            <a:endParaRPr lang="en-US" altLang="zh-CN" sz="2400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</a:endParaRP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1562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094184"/>
            <a:ext cx="7772400" cy="5791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RW</a:t>
            </a:r>
            <a:r>
              <a:rPr lang="zh-CN" altLang="en-US" sz="28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的功率容量</a:t>
            </a:r>
            <a:r>
              <a:rPr lang="en-US" altLang="zh-CN" sz="28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  (</a:t>
            </a:r>
            <a:r>
              <a:rPr lang="zh-CN" altLang="en-US" sz="28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有反射的条件下</a:t>
            </a:r>
            <a:r>
              <a:rPr lang="en-US" altLang="zh-CN" sz="28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)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</a:t>
            </a:r>
            <a:r>
              <a:rPr lang="zh-CN" altLang="en-US" sz="2400" dirty="0">
                <a:ea typeface="宋体" pitchFamily="2" charset="-122"/>
              </a:rPr>
              <a:t>如果波导不是理想匹配的条件下，会有反射发生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.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此时，功率容量为</a:t>
            </a:r>
            <a:endParaRPr lang="en-US" altLang="zh-CN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endParaRPr lang="en-US" altLang="zh-CN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endParaRPr lang="en-US" altLang="zh-CN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2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2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因此在非匹配情况下，矩形波导的功率容量要低于匹配状态</a:t>
            </a:r>
            <a:r>
              <a:rPr lang="en-US" altLang="zh-CN" sz="22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. 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   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2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  许多其他因素，诸如制造精度，空气湿度，不连续性等等，都将进一步降低波导的功率承受能力</a:t>
            </a:r>
            <a:endParaRPr lang="en-US" altLang="zh-CN" sz="22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     </a:t>
            </a:r>
          </a:p>
        </p:txBody>
      </p:sp>
      <p:graphicFrame>
        <p:nvGraphicFramePr>
          <p:cNvPr id="79875" name="Object 3"/>
          <p:cNvGraphicFramePr>
            <a:graphicFrameLocks noChangeAspect="1"/>
          </p:cNvGraphicFramePr>
          <p:nvPr/>
        </p:nvGraphicFramePr>
        <p:xfrm>
          <a:off x="3480048" y="2780283"/>
          <a:ext cx="15240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89000" imgH="419100" progId="Equation.DSMT4">
                  <p:embed/>
                </p:oleObj>
              </mc:Choice>
              <mc:Fallback>
                <p:oleObj name="Equation" r:id="rId2" imgW="889000" imgH="419100" progId="Equation.DSMT4">
                  <p:embed/>
                  <p:pic>
                    <p:nvPicPr>
                      <p:cNvPr id="798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0048" y="2780283"/>
                        <a:ext cx="1524000" cy="720725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5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1919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762000" y="990600"/>
            <a:ext cx="2590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3600" b="1" baseline="-250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01</a:t>
            </a:r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模</a:t>
            </a:r>
            <a:endParaRPr lang="en-US" altLang="zh-CN" sz="36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40963" name="Rectangle 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539552" y="1842864"/>
            <a:ext cx="77724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/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磁场有两个分量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—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</a:rPr>
              <a:t>H</a:t>
            </a:r>
            <a:r>
              <a:rPr lang="en-US" altLang="zh-CN" sz="2400" baseline="-25000" dirty="0" err="1">
                <a:latin typeface="Comic Sans MS" pitchFamily="66" charset="0"/>
                <a:ea typeface="宋体" pitchFamily="2" charset="-122"/>
              </a:rPr>
              <a:t>r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and H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z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,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电场只有一个分量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—E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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.</a:t>
            </a:r>
          </a:p>
          <a:p>
            <a:pPr algn="just" eaLnBrk="1" hangingPunct="1"/>
            <a:endParaRPr lang="en-US" altLang="zh-CN" sz="24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（1)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电磁场沿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方向不变化，场分布具有圆对称性（或轴对称性）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</a:p>
          <a:p>
            <a:pPr algn="just" eaLnBrk="1" hangingPunct="1"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   (2) </a:t>
            </a:r>
            <a:r>
              <a:rPr lang="zh-CN" altLang="en-US" sz="24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电场只有</a:t>
            </a:r>
            <a:r>
              <a:rPr lang="en-US" altLang="zh-CN" sz="24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分量，在中心和管壁附近为零；</a:t>
            </a:r>
          </a:p>
          <a:p>
            <a:pPr algn="just" eaLnBrk="1" hangingPunct="1">
              <a:buFont typeface="Wingdings" pitchFamily="2" charset="2"/>
              <a:buNone/>
            </a:pPr>
            <a:endParaRPr lang="zh-CN" altLang="en-US" sz="24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   (3) 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在管壁附近只有</a:t>
            </a:r>
            <a:r>
              <a:rPr lang="en-US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Hz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分量，故管壁电流只有</a:t>
            </a:r>
            <a:r>
              <a:rPr lang="en-US" altLang="zh-CN" sz="2400" b="1" dirty="0" err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J</a:t>
            </a:r>
            <a:r>
              <a:rPr lang="en-US" altLang="zh-CN" sz="2400" b="1" baseline="-25000" dirty="0" err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s</a:t>
            </a:r>
            <a:r>
              <a:rPr lang="en-US" altLang="zh-CN" sz="2400" b="1" baseline="-25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</a:t>
            </a:r>
            <a:r>
              <a:rPr lang="en-US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.</a:t>
            </a:r>
          </a:p>
          <a:p>
            <a:pPr algn="just" eaLnBrk="1" hangingPunct="1"/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/>
            <a:endParaRPr lang="zh-CN" altLang="en-US" sz="2200" dirty="0"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33684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762000" y="990600"/>
            <a:ext cx="2590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3600" b="1" baseline="-250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01</a:t>
            </a:r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模</a:t>
            </a:r>
            <a:endParaRPr lang="en-US" altLang="zh-CN" sz="36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40963" name="Rectangle 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539552" y="1842864"/>
            <a:ext cx="77724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/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磁场有两个分量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—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</a:rPr>
              <a:t>H</a:t>
            </a:r>
            <a:r>
              <a:rPr lang="en-US" altLang="zh-CN" sz="2400" baseline="-25000" dirty="0" err="1">
                <a:latin typeface="Comic Sans MS" pitchFamily="66" charset="0"/>
                <a:ea typeface="宋体" pitchFamily="2" charset="-122"/>
              </a:rPr>
              <a:t>r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and H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z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,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电场只有一个分量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—E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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.</a:t>
            </a:r>
          </a:p>
          <a:p>
            <a:pPr algn="just" eaLnBrk="1" hangingPunct="1"/>
            <a:endParaRPr lang="en-US" altLang="zh-CN" sz="24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（1)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电磁场沿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方向不变化，场分布具有圆对称性（或轴对称性）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</a:p>
          <a:p>
            <a:pPr algn="just" eaLnBrk="1" hangingPunct="1"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   (2) </a:t>
            </a:r>
            <a:r>
              <a:rPr lang="zh-CN" altLang="en-US" sz="24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电场只有</a:t>
            </a:r>
            <a:r>
              <a:rPr lang="en-US" altLang="zh-CN" sz="24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分量，在中心和管壁附近为零；</a:t>
            </a:r>
          </a:p>
          <a:p>
            <a:pPr algn="just" eaLnBrk="1" hangingPunct="1">
              <a:buFont typeface="Wingdings" pitchFamily="2" charset="2"/>
              <a:buNone/>
            </a:pPr>
            <a:endParaRPr lang="zh-CN" altLang="en-US" sz="24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   (3) 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在管壁附近只有</a:t>
            </a:r>
            <a:r>
              <a:rPr lang="en-US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Hz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分量，故管壁电流只有</a:t>
            </a:r>
            <a:r>
              <a:rPr lang="en-US" altLang="zh-CN" sz="2400" b="1" dirty="0" err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J</a:t>
            </a:r>
            <a:r>
              <a:rPr lang="en-US" altLang="zh-CN" sz="2400" b="1" baseline="-25000" dirty="0" err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s</a:t>
            </a:r>
            <a:r>
              <a:rPr lang="en-US" altLang="zh-CN" sz="2400" b="1" baseline="-25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</a:t>
            </a:r>
            <a:r>
              <a:rPr lang="en-US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.</a:t>
            </a:r>
          </a:p>
          <a:p>
            <a:pPr algn="just" eaLnBrk="1" hangingPunct="1"/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/>
            <a:endParaRPr lang="zh-CN" altLang="en-US" sz="2200" dirty="0"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7361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762000" y="990600"/>
            <a:ext cx="2590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3600" b="1" baseline="-250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01</a:t>
            </a:r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模式</a:t>
            </a:r>
            <a:endParaRPr lang="en-US" altLang="zh-CN" sz="36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1773238"/>
            <a:ext cx="8764587" cy="433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2976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89138"/>
            <a:ext cx="69850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1" name="Rectangle 5"/>
          <p:cNvSpPr>
            <a:spLocks noChangeArrowheads="1"/>
          </p:cNvSpPr>
          <p:nvPr/>
        </p:nvSpPr>
        <p:spPr bwMode="auto">
          <a:xfrm>
            <a:off x="251520" y="1023392"/>
            <a:ext cx="82089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3600" b="1" baseline="-250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01</a:t>
            </a:r>
            <a:r>
              <a:rPr lang="zh-CN" altLang="en-US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模式的</a:t>
            </a:r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3D EM</a:t>
            </a:r>
            <a:r>
              <a:rPr lang="zh-CN" altLang="en-US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分布</a:t>
            </a:r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084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>
          <a:xfrm>
            <a:off x="5364088" y="116632"/>
            <a:ext cx="3084240" cy="533400"/>
          </a:xfrm>
          <a:noFill/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特性</a:t>
            </a:r>
            <a:r>
              <a:rPr lang="en-US" altLang="zh-CN" sz="32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 &amp; </a:t>
            </a:r>
            <a:r>
              <a:rPr lang="zh-CN" altLang="en-US" sz="32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应用</a:t>
            </a:r>
            <a:endParaRPr lang="en-US" altLang="zh-CN" sz="32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72037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772400" cy="5077544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dirty="0">
                <a:ea typeface="宋体" pitchFamily="2" charset="-122"/>
              </a:rPr>
              <a:t>   </a:t>
            </a:r>
            <a:r>
              <a:rPr lang="zh-CN" altLang="en-US" b="1" u="sng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特性</a:t>
            </a:r>
            <a:endParaRPr lang="en-US" altLang="zh-CN" b="1" u="sng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150000"/>
              </a:lnSpc>
              <a:defRPr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场分布沿着对称面环形的分布；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不是圆波导中最低的谐振模式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,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截至波长为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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c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=1.64a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当传输功率一定时，随频率的增高，损耗将减小，衰减常数变小。这一特性使得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TE01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模式适用作毫米波长距离传输与高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Q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圆柱谐振腔的工作模式</a:t>
            </a: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zh-CN" sz="2400" b="1" dirty="0">
                <a:solidFill>
                  <a:srgbClr val="FF99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   </a:t>
            </a:r>
            <a:endParaRPr lang="en-US" altLang="zh-CN" sz="2000" b="1" dirty="0">
              <a:solidFill>
                <a:srgbClr val="FF9999"/>
              </a:solidFill>
              <a:ea typeface="宋体" pitchFamily="2" charset="-122"/>
            </a:endParaRPr>
          </a:p>
          <a:p>
            <a:pPr algn="just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endParaRPr lang="zh-CN" altLang="en-US" sz="2000" b="1" dirty="0">
              <a:solidFill>
                <a:srgbClr val="FF9999"/>
              </a:solidFill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54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52061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533400" y="914400"/>
            <a:ext cx="77724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rPr>
              <a:t>    </a:t>
            </a:r>
            <a:r>
              <a:rPr lang="zh-CN" altLang="en-US" sz="2800" b="1" u="sng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ea typeface="宋体" pitchFamily="2" charset="-122"/>
              </a:rPr>
              <a:t>应用</a:t>
            </a:r>
            <a:endParaRPr lang="en-US" altLang="zh-CN" sz="2800" b="1" u="sng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  <a:ea typeface="宋体" pitchFamily="2" charset="-122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endParaRPr lang="en-US" altLang="zh-CN" sz="2800" b="1" u="sng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  <a:ea typeface="宋体" pitchFamily="2" charset="-122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Char char="w"/>
              <a:defRPr/>
            </a:pPr>
            <a:r>
              <a:rPr lang="zh-CN" altLang="en-US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毫米波远距离传输；</a:t>
            </a:r>
            <a:endParaRPr lang="en-US" altLang="zh-CN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Char char="w"/>
              <a:defRPr/>
            </a:pPr>
            <a:endParaRPr lang="en-US" altLang="zh-CN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Char char="w"/>
              <a:defRPr/>
            </a:pPr>
            <a:endParaRPr lang="en-US" altLang="zh-CN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Char char="w"/>
              <a:defRPr/>
            </a:pPr>
            <a:r>
              <a:rPr lang="en-US" altLang="zh-CN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高</a:t>
            </a:r>
            <a:r>
              <a:rPr lang="en-US" altLang="zh-CN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Q</a:t>
            </a:r>
            <a:r>
              <a:rPr lang="zh-CN" altLang="en-US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谐振腔；</a:t>
            </a:r>
            <a:endParaRPr lang="en-US" altLang="zh-CN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dirty="0">
                <a:latin typeface="Comic Sans MS" pitchFamily="66" charset="0"/>
                <a:ea typeface="宋体" pitchFamily="2" charset="-122"/>
              </a:rPr>
              <a:t>    </a:t>
            </a:r>
            <a:endParaRPr lang="en-US" altLang="zh-CN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r>
              <a:rPr lang="zh-CN" altLang="en-US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   但是，因为它不是主模，是第四个模式，所以使用时还须考虑前面三个模式的抑制问题。</a:t>
            </a:r>
            <a:endParaRPr lang="en-US" altLang="zh-CN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endParaRPr lang="en-US" altLang="zh-CN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  <a:defRPr/>
            </a:pPr>
            <a:endParaRPr lang="zh-CN" altLang="en-US" b="1" dirty="0">
              <a:solidFill>
                <a:srgbClr val="FF9999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6172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ChangeArrowheads="1"/>
          </p:cNvSpPr>
          <p:nvPr/>
        </p:nvSpPr>
        <p:spPr bwMode="auto">
          <a:xfrm>
            <a:off x="2628900" y="1728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000">
              <a:ea typeface="宋体" pitchFamily="2" charset="-122"/>
            </a:endParaRPr>
          </a:p>
        </p:txBody>
      </p:sp>
      <p:pic>
        <p:nvPicPr>
          <p:cNvPr id="46083" name="Picture 3" descr="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764704"/>
            <a:ext cx="6478488" cy="566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6381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/>
          <p:cNvSpPr>
            <a:spLocks noChangeArrowheads="1"/>
          </p:cNvSpPr>
          <p:nvPr/>
        </p:nvSpPr>
        <p:spPr bwMode="auto">
          <a:xfrm>
            <a:off x="2633663" y="2057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000">
              <a:ea typeface="宋体" pitchFamily="2" charset="-122"/>
            </a:endParaRPr>
          </a:p>
        </p:txBody>
      </p:sp>
      <p:pic>
        <p:nvPicPr>
          <p:cNvPr id="47107" name="Picture 4" descr="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6"/>
          <a:stretch/>
        </p:blipFill>
        <p:spPr bwMode="auto">
          <a:xfrm>
            <a:off x="395536" y="1556792"/>
            <a:ext cx="8352928" cy="449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Rectangle 6"/>
          <p:cNvSpPr>
            <a:spLocks noGrp="1" noChangeArrowheads="1"/>
          </p:cNvSpPr>
          <p:nvPr>
            <p:ph type="title"/>
          </p:nvPr>
        </p:nvSpPr>
        <p:spPr>
          <a:xfrm>
            <a:off x="683568" y="1054280"/>
            <a:ext cx="3490959" cy="533400"/>
          </a:xfrm>
          <a:noFill/>
        </p:spPr>
        <p:txBody>
          <a:bodyPr/>
          <a:lstStyle/>
          <a:p>
            <a:pPr eaLnBrk="1" hangingPunct="1"/>
            <a:r>
              <a:rPr lang="zh-CN" altLang="en-US" sz="3200" dirty="0">
                <a:ea typeface="宋体" pitchFamily="2" charset="-122"/>
              </a:rPr>
              <a:t>一些模式的场分布</a:t>
            </a:r>
            <a:endParaRPr lang="en-US" altLang="zh-CN" sz="3200" dirty="0">
              <a:ea typeface="宋体" pitchFamily="2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57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3466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/>
          <p:cNvSpPr>
            <a:spLocks noChangeArrowheads="1"/>
          </p:cNvSpPr>
          <p:nvPr/>
        </p:nvSpPr>
        <p:spPr bwMode="auto">
          <a:xfrm>
            <a:off x="2124075" y="2185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000">
              <a:ea typeface="宋体" pitchFamily="2" charset="-122"/>
            </a:endParaRPr>
          </a:p>
        </p:txBody>
      </p:sp>
      <p:pic>
        <p:nvPicPr>
          <p:cNvPr id="48131" name="Picture 4" descr="e-x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060575"/>
            <a:ext cx="6411912" cy="325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Rectangle 6"/>
          <p:cNvSpPr>
            <a:spLocks noGrp="1" noChangeArrowheads="1"/>
          </p:cNvSpPr>
          <p:nvPr>
            <p:ph type="title"/>
          </p:nvPr>
        </p:nvSpPr>
        <p:spPr>
          <a:xfrm>
            <a:off x="1295400" y="914400"/>
            <a:ext cx="6705600" cy="5334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>
                <a:latin typeface="Times New Roman" pitchFamily="18" charset="0"/>
                <a:ea typeface="宋体" pitchFamily="2" charset="-122"/>
              </a:rPr>
              <a:t>TE</a:t>
            </a:r>
            <a:r>
              <a:rPr lang="en-US" altLang="zh-CN" sz="3200" b="1" baseline="-25000">
                <a:latin typeface="Times New Roman" pitchFamily="18" charset="0"/>
                <a:ea typeface="宋体" pitchFamily="2" charset="-122"/>
              </a:rPr>
              <a:t>11</a:t>
            </a:r>
            <a:r>
              <a:rPr lang="en-US" altLang="zh-CN" sz="3200" b="1">
                <a:latin typeface="Times New Roman" pitchFamily="18" charset="0"/>
                <a:ea typeface="宋体" pitchFamily="2" charset="-122"/>
              </a:rPr>
              <a:t>  Mag E---Surface XOY</a:t>
            </a:r>
            <a:r>
              <a:rPr lang="en-US" altLang="zh-CN" sz="3200">
                <a:ea typeface="宋体" pitchFamily="2" charset="-122"/>
              </a:rPr>
              <a:t> 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58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35926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27"/>
          <p:cNvSpPr>
            <a:spLocks noChangeArrowheads="1"/>
          </p:cNvSpPr>
          <p:nvPr/>
        </p:nvSpPr>
        <p:spPr bwMode="auto">
          <a:xfrm>
            <a:off x="2157413" y="1638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000">
              <a:ea typeface="宋体" pitchFamily="2" charset="-122"/>
            </a:endParaRPr>
          </a:p>
        </p:txBody>
      </p:sp>
      <p:pic>
        <p:nvPicPr>
          <p:cNvPr id="49155" name="Picture 1026" descr="e-x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484313"/>
            <a:ext cx="6480175" cy="480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Rectangle 1028"/>
          <p:cNvSpPr>
            <a:spLocks noChangeArrowheads="1"/>
          </p:cNvSpPr>
          <p:nvPr/>
        </p:nvSpPr>
        <p:spPr bwMode="auto">
          <a:xfrm>
            <a:off x="1692275" y="692150"/>
            <a:ext cx="6094413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rPr>
              <a:t>TE</a:t>
            </a:r>
            <a:r>
              <a:rPr lang="en-US" altLang="zh-CN" b="1" baseline="-25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rPr>
              <a:t>11</a:t>
            </a:r>
            <a:r>
              <a:rPr lang="en-US" altLang="zh-CN" b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rPr>
              <a:t>  Mag E---Surface XOZ</a:t>
            </a:r>
            <a:r>
              <a:rPr lang="en-US" altLang="zh-CN">
                <a:solidFill>
                  <a:schemeClr val="tx2"/>
                </a:solidFill>
                <a:ea typeface="宋体" pitchFamily="2" charset="-122"/>
              </a:rPr>
              <a:t> 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73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85800" y="1412776"/>
            <a:ext cx="77724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lang="en-US" altLang="zh-CN" sz="2000" dirty="0"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实际工程中，波导的功率承受能力只有行波状态下的理论值的25%~30%。</a:t>
            </a:r>
          </a:p>
          <a:p>
            <a:pPr algn="just" eaLnBrk="1" hangingPunct="1">
              <a:buFont typeface="Wingdings" pitchFamily="2" charset="2"/>
              <a:buNone/>
            </a:pP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（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提高功率容量的方法）</a:t>
            </a: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：</a:t>
            </a:r>
            <a:endParaRPr lang="en-US" altLang="zh-CN" sz="2400" dirty="0"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楷体_GB2312" pitchFamily="49" charset="-122"/>
              </a:rPr>
              <a:t>    (1) </a:t>
            </a: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改善波导内部的空气压强发</a:t>
            </a:r>
            <a:endParaRPr lang="en-US" altLang="zh-CN" sz="2400" dirty="0"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楷体_GB2312" pitchFamily="49" charset="-122"/>
              </a:rPr>
              <a:t>    (2) </a:t>
            </a: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真空密封</a:t>
            </a:r>
            <a:r>
              <a:rPr lang="en-US" altLang="zh-CN" sz="2400" dirty="0">
                <a:latin typeface="Comic Sans MS" pitchFamily="66" charset="0"/>
                <a:ea typeface="楷体_GB2312" pitchFamily="49" charset="-122"/>
              </a:rPr>
              <a:t> (</a:t>
            </a: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一般不易实现)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000" dirty="0">
                <a:ea typeface="宋体" pitchFamily="2" charset="-122"/>
              </a:rPr>
              <a:t> </a:t>
            </a: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0807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1835150" y="549275"/>
            <a:ext cx="597693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rPr>
              <a:t>TE</a:t>
            </a:r>
            <a:r>
              <a:rPr lang="en-US" altLang="zh-CN" b="1" baseline="-25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rPr>
              <a:t>11</a:t>
            </a:r>
            <a:r>
              <a:rPr lang="en-US" altLang="zh-CN" b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rPr>
              <a:t>  Mag H---Surface XOZ</a:t>
            </a:r>
            <a:r>
              <a:rPr lang="en-US" altLang="zh-CN">
                <a:solidFill>
                  <a:schemeClr val="tx2"/>
                </a:solidFill>
                <a:ea typeface="宋体" pitchFamily="2" charset="-122"/>
              </a:rPr>
              <a:t> </a:t>
            </a: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2838450" y="1524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000">
              <a:ea typeface="宋体" pitchFamily="2" charset="-122"/>
            </a:endParaRPr>
          </a:p>
        </p:txBody>
      </p:sp>
      <p:pic>
        <p:nvPicPr>
          <p:cNvPr id="50180" name="Picture 3" descr="h-x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794458"/>
            <a:ext cx="4608487" cy="506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15858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947192"/>
            <a:ext cx="2514600" cy="6096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Review</a:t>
            </a:r>
          </a:p>
        </p:txBody>
      </p:sp>
      <p:sp>
        <p:nvSpPr>
          <p:cNvPr id="1024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4213" y="1196752"/>
            <a:ext cx="7772400" cy="4608512"/>
          </a:xfrm>
          <a:noFill/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endParaRPr lang="en-US" altLang="zh-CN" sz="2600" dirty="0">
              <a:ea typeface="宋体" pitchFamily="2" charset="-122"/>
            </a:endParaRPr>
          </a:p>
          <a:p>
            <a:pPr eaLnBrk="1" hangingPunct="1"/>
            <a:r>
              <a:rPr lang="en-US" altLang="zh-CN" sz="2600" dirty="0">
                <a:solidFill>
                  <a:schemeClr val="tx2"/>
                </a:solidFill>
                <a:latin typeface="Comic Sans MS" pitchFamily="66" charset="0"/>
                <a:ea typeface="宋体" pitchFamily="2" charset="-122"/>
              </a:rPr>
              <a:t>Circular waveguide</a:t>
            </a:r>
            <a:r>
              <a:rPr lang="en-US" altLang="zh-CN" sz="2600" i="1" dirty="0">
                <a:solidFill>
                  <a:schemeClr val="tx2"/>
                </a:solidFill>
                <a:ea typeface="宋体" pitchFamily="2" charset="-122"/>
              </a:rPr>
              <a:t> </a:t>
            </a:r>
            <a:r>
              <a:rPr lang="en-US" altLang="zh-CN" sz="26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6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圆波导)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600" dirty="0">
                <a:ea typeface="宋体" pitchFamily="2" charset="-122"/>
              </a:rPr>
              <a:t>    </a:t>
            </a:r>
            <a:r>
              <a:rPr lang="zh-CN" altLang="en-US" sz="2600" b="1" dirty="0">
                <a:latin typeface="Comic Sans MS" pitchFamily="66" charset="0"/>
                <a:ea typeface="楷体_GB2312" pitchFamily="49" charset="-122"/>
              </a:rPr>
              <a:t>优缺点，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600" b="1" dirty="0">
                <a:latin typeface="Comic Sans MS" pitchFamily="66" charset="0"/>
                <a:ea typeface="楷体_GB2312" pitchFamily="49" charset="-122"/>
              </a:rPr>
              <a:t>     极化简并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600" b="1" dirty="0">
                <a:latin typeface="Comic Sans MS" pitchFamily="66" charset="0"/>
                <a:ea typeface="楷体_GB2312" pitchFamily="49" charset="-122"/>
              </a:rPr>
              <a:t>   掌握三种模式的场分布图,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600" b="1" dirty="0">
                <a:latin typeface="Comic Sans MS" pitchFamily="66" charset="0"/>
                <a:ea typeface="楷体_GB2312" pitchFamily="49" charset="-122"/>
              </a:rPr>
              <a:t>   TE11,</a:t>
            </a:r>
            <a:r>
              <a:rPr lang="zh-CN" altLang="en-US" sz="2600" b="1" dirty="0">
                <a:latin typeface="Comic Sans MS" pitchFamily="66" charset="0"/>
                <a:ea typeface="楷体_GB2312" pitchFamily="49" charset="-122"/>
              </a:rPr>
              <a:t>－主要模式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600" b="1" dirty="0">
                <a:latin typeface="Comic Sans MS" pitchFamily="66" charset="0"/>
                <a:ea typeface="楷体_GB2312" pitchFamily="49" charset="-122"/>
              </a:rPr>
              <a:t>   TE01, </a:t>
            </a:r>
            <a:r>
              <a:rPr lang="zh-CN" altLang="en-US" sz="2600" b="1" dirty="0">
                <a:latin typeface="Comic Sans MS" pitchFamily="66" charset="0"/>
                <a:ea typeface="楷体_GB2312" pitchFamily="49" charset="-122"/>
              </a:rPr>
              <a:t>－损耗小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600" b="1" dirty="0">
                <a:latin typeface="Comic Sans MS" pitchFamily="66" charset="0"/>
                <a:ea typeface="楷体_GB2312" pitchFamily="49" charset="-122"/>
              </a:rPr>
              <a:t>   TM01</a:t>
            </a:r>
            <a:r>
              <a:rPr lang="zh-CN" altLang="en-US" sz="2600" b="1" dirty="0">
                <a:latin typeface="Comic Sans MS" pitchFamily="66" charset="0"/>
                <a:ea typeface="楷体_GB2312" pitchFamily="49" charset="-122"/>
              </a:rPr>
              <a:t>，－轴对称，旋转关节</a:t>
            </a:r>
            <a:endParaRPr lang="en-US" altLang="zh-CN" sz="2600" i="1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61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085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1554" y="1052736"/>
            <a:ext cx="3064024" cy="609600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3.</a:t>
            </a:r>
            <a:r>
              <a:rPr lang="en-US" altLang="zh-CN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5</a:t>
            </a:r>
            <a:r>
              <a:rPr lang="zh-CN" altLang="en-US" sz="36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 同轴线</a:t>
            </a:r>
            <a:endParaRPr lang="en-US" altLang="zh-CN" sz="36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751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11560" y="1982688"/>
            <a:ext cx="7772400" cy="4038600"/>
          </a:xfrm>
        </p:spPr>
        <p:txBody>
          <a:bodyPr/>
          <a:lstStyle/>
          <a:p>
            <a:pPr algn="just" eaLnBrk="1" hangingPunct="1"/>
            <a:r>
              <a:rPr lang="zh-CN" altLang="en-US" sz="28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同轴线为双导体的传输线</a:t>
            </a:r>
            <a:endParaRPr lang="en-US" altLang="zh-CN" sz="2800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/>
            <a:endParaRPr lang="en-US" altLang="zh-CN" sz="2800" dirty="0">
              <a:solidFill>
                <a:srgbClr val="9966FF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   </a:t>
            </a: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有两种同轴传输线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: </a:t>
            </a:r>
          </a:p>
          <a:p>
            <a:pPr algn="just" eaLnBrk="1" hangingPunct="1"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</a:t>
            </a:r>
            <a:r>
              <a:rPr lang="zh-CN" altLang="en-US" sz="24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硬质同轴线</a:t>
            </a:r>
            <a:r>
              <a:rPr lang="en-US" altLang="zh-CN" sz="24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(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内外导体之间填充的为空气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) </a:t>
            </a:r>
          </a:p>
          <a:p>
            <a:pPr algn="just" eaLnBrk="1" hangingPunct="1"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</a:t>
            </a:r>
            <a:r>
              <a:rPr lang="zh-CN" altLang="en-US" sz="24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柔性同轴线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或</a:t>
            </a:r>
            <a:r>
              <a:rPr lang="en-US" altLang="zh-CN" sz="2400" dirty="0">
                <a:solidFill>
                  <a:srgbClr val="FF9999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同轴电缆</a:t>
            </a:r>
            <a:r>
              <a:rPr lang="en-US" altLang="zh-CN" sz="2400" i="1" dirty="0">
                <a:solidFill>
                  <a:srgbClr val="FF9999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(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高频下的填充低损耗的介质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).</a:t>
            </a:r>
          </a:p>
          <a:p>
            <a:pPr algn="just" eaLnBrk="1" hangingPunct="1">
              <a:buFont typeface="Wingdings" pitchFamily="2" charset="2"/>
              <a:buNone/>
            </a:pPr>
            <a:endParaRPr lang="en-US" altLang="zh-CN" sz="2800" dirty="0">
              <a:ea typeface="宋体" pitchFamily="2" charset="-122"/>
            </a:endParaRPr>
          </a:p>
          <a:p>
            <a:pPr algn="just" eaLnBrk="1" hangingPunct="1"/>
            <a:endParaRPr lang="en-US" altLang="zh-CN" sz="3000" dirty="0">
              <a:solidFill>
                <a:srgbClr val="FF9999"/>
              </a:solidFill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62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697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5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5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5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5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6" grpId="0" autoUpdateAnimBg="0"/>
      <p:bldP spid="175107" grpId="0" build="p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85800" y="12954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/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/>
            <a:r>
              <a:rPr lang="en-US" altLang="zh-CN" sz="28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8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同轴线支持多种模式的传输包括</a:t>
            </a:r>
            <a:r>
              <a:rPr lang="en-US" altLang="zh-CN" sz="28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TEM, TE</a:t>
            </a:r>
            <a:r>
              <a:rPr lang="zh-CN" altLang="en-US" sz="28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和</a:t>
            </a:r>
            <a:r>
              <a:rPr lang="en-US" altLang="zh-CN" sz="28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 TM </a:t>
            </a:r>
            <a:r>
              <a:rPr lang="zh-CN" altLang="en-US" sz="28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模式</a:t>
            </a:r>
            <a:endParaRPr lang="en-US" altLang="zh-CN" sz="2400" dirty="0">
              <a:solidFill>
                <a:srgbClr val="9966FF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其取决于尺寸和工作频率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.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但是，一般选择的传输的模式为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TEM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(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传输线模式）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.</a:t>
            </a:r>
            <a:r>
              <a:rPr lang="en-US" altLang="zh-CN" sz="2400" dirty="0">
                <a:ea typeface="宋体" pitchFamily="2" charset="-122"/>
              </a:rPr>
              <a:t> </a:t>
            </a:r>
          </a:p>
          <a:p>
            <a:pPr algn="just" eaLnBrk="1" hangingPunct="1"/>
            <a:endParaRPr lang="en-US" altLang="zh-CN" sz="2600" dirty="0">
              <a:solidFill>
                <a:srgbClr val="FF9999"/>
              </a:solidFill>
              <a:ea typeface="宋体" pitchFamily="2" charset="-122"/>
            </a:endParaRP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725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4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4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4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4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498" grpId="0" build="p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330" name="Group 2"/>
          <p:cNvGrpSpPr>
            <a:grpSpLocks/>
          </p:cNvGrpSpPr>
          <p:nvPr/>
        </p:nvGrpSpPr>
        <p:grpSpPr bwMode="auto">
          <a:xfrm>
            <a:off x="2051720" y="1988840"/>
            <a:ext cx="4627984" cy="1524000"/>
            <a:chOff x="1824" y="3216"/>
            <a:chExt cx="2304" cy="86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53254" name="Oval 3"/>
            <p:cNvSpPr>
              <a:spLocks noChangeArrowheads="1"/>
            </p:cNvSpPr>
            <p:nvPr/>
          </p:nvSpPr>
          <p:spPr bwMode="auto">
            <a:xfrm>
              <a:off x="1824" y="3216"/>
              <a:ext cx="2304" cy="86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itchFamily="2" charset="2"/>
                <a:buChar char="w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000">
                <a:ea typeface="宋体" pitchFamily="2" charset="-122"/>
              </a:endParaRPr>
            </a:p>
          </p:txBody>
        </p:sp>
        <p:sp>
          <p:nvSpPr>
            <p:cNvPr id="53255" name="Rectangle 4"/>
            <p:cNvSpPr>
              <a:spLocks noChangeArrowheads="1"/>
            </p:cNvSpPr>
            <p:nvPr/>
          </p:nvSpPr>
          <p:spPr bwMode="auto">
            <a:xfrm>
              <a:off x="2160" y="3446"/>
              <a:ext cx="1669" cy="38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itchFamily="2" charset="2"/>
                <a:buChar char="w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ea typeface="宋体" pitchFamily="2" charset="-122"/>
                </a:rPr>
                <a:t>什么时候出现高次模式呢</a:t>
              </a:r>
              <a:r>
                <a:rPr lang="en-US" altLang="zh-CN" sz="2000" dirty="0">
                  <a:ea typeface="宋体" pitchFamily="2" charset="-122"/>
                </a:rPr>
                <a:t>???</a:t>
              </a:r>
            </a:p>
          </p:txBody>
        </p:sp>
      </p:grpSp>
      <p:grpSp>
        <p:nvGrpSpPr>
          <p:cNvPr id="53251" name="Group 7"/>
          <p:cNvGrpSpPr>
            <a:grpSpLocks/>
          </p:cNvGrpSpPr>
          <p:nvPr/>
        </p:nvGrpSpPr>
        <p:grpSpPr bwMode="auto">
          <a:xfrm>
            <a:off x="2127920" y="4517504"/>
            <a:ext cx="4702175" cy="1371600"/>
            <a:chOff x="2798" y="3360"/>
            <a:chExt cx="2962" cy="86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53252" name="Oval 5"/>
            <p:cNvSpPr>
              <a:spLocks noChangeArrowheads="1"/>
            </p:cNvSpPr>
            <p:nvPr/>
          </p:nvSpPr>
          <p:spPr bwMode="auto">
            <a:xfrm>
              <a:off x="2798" y="3360"/>
              <a:ext cx="2962" cy="86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itchFamily="2" charset="2"/>
                <a:buChar char="w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000">
                <a:ea typeface="宋体" pitchFamily="2" charset="-122"/>
              </a:endParaRPr>
            </a:p>
          </p:txBody>
        </p:sp>
        <p:sp>
          <p:nvSpPr>
            <p:cNvPr id="53253" name="Rectangle 6"/>
            <p:cNvSpPr>
              <a:spLocks noChangeArrowheads="1"/>
            </p:cNvSpPr>
            <p:nvPr/>
          </p:nvSpPr>
          <p:spPr bwMode="auto">
            <a:xfrm>
              <a:off x="3019" y="3587"/>
              <a:ext cx="2436" cy="38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itchFamily="2" charset="2"/>
                <a:buChar char="w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ea typeface="宋体" pitchFamily="2" charset="-122"/>
                </a:rPr>
                <a:t>可以通过比较横截面的波长尺寸。</a:t>
              </a:r>
              <a:endParaRPr lang="en-US" altLang="zh-CN" sz="2000" dirty="0">
                <a:ea typeface="宋体" pitchFamily="2" charset="-122"/>
              </a:endParaRPr>
            </a:p>
          </p:txBody>
        </p:sp>
      </p:grp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50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7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7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85800" y="1792145"/>
            <a:ext cx="7772400" cy="473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spcBef>
                <a:spcPts val="12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工作频段宽</a:t>
            </a:r>
            <a:r>
              <a:rPr lang="en-US" altLang="zh-CN" sz="24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4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从低频直流到毫米波段</a:t>
            </a:r>
            <a:r>
              <a:rPr lang="en-US" altLang="zh-CN" sz="24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. </a:t>
            </a:r>
            <a:r>
              <a:rPr lang="zh-CN" altLang="en-US" sz="24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截止频率为零</a:t>
            </a:r>
            <a:r>
              <a:rPr lang="en-US" altLang="zh-CN" sz="24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o.</a:t>
            </a:r>
            <a:r>
              <a:rPr lang="en-US" altLang="zh-CN" sz="2400" dirty="0">
                <a:solidFill>
                  <a:srgbClr val="9966FF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(</a:t>
            </a:r>
            <a:r>
              <a:rPr lang="zh-CN" altLang="en-US" sz="2400" b="1" u="sng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随着频率升高损耗变大</a:t>
            </a:r>
            <a:r>
              <a:rPr lang="en-US" altLang="zh-CN" sz="2400" b="1" u="sng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400" b="1" u="sng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一般选择低于</a:t>
            </a:r>
            <a:r>
              <a:rPr lang="en-US" altLang="zh-CN" sz="2400" b="1" u="sng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X</a:t>
            </a:r>
            <a:r>
              <a:rPr lang="zh-CN" altLang="en-US" sz="2400" b="1" u="sng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波段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)</a:t>
            </a:r>
          </a:p>
          <a:p>
            <a:pPr algn="just" eaLnBrk="1" hangingPunct="1">
              <a:spcBef>
                <a:spcPts val="1200"/>
              </a:spcBef>
              <a:spcAft>
                <a:spcPts val="600"/>
              </a:spcAft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spcBef>
                <a:spcPts val="12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分析方法一般采用电路理论和场理论的结合；</a:t>
            </a: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spcBef>
                <a:spcPts val="1200"/>
              </a:spcBef>
              <a:spcAft>
                <a:spcPts val="600"/>
              </a:spcAft>
            </a:pPr>
            <a:endParaRPr lang="en-US" altLang="zh-CN" sz="2400" b="1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spcBef>
                <a:spcPts val="12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同轴线具有非常广泛的应用领域，主要包括以下领域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:</a:t>
            </a:r>
            <a:r>
              <a:rPr lang="en-US" altLang="zh-CN" sz="2400" dirty="0">
                <a:solidFill>
                  <a:srgbClr val="6600CC"/>
                </a:solidFill>
                <a:latin typeface="Comic Sans MS" pitchFamily="66" charset="0"/>
                <a:ea typeface="宋体" pitchFamily="2" charset="-122"/>
              </a:rPr>
              <a:t> </a:t>
            </a:r>
          </a:p>
          <a:p>
            <a:pPr algn="just" eaLnBrk="1" hangingPunct="1">
              <a:spcBef>
                <a:spcPts val="12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</a:t>
            </a:r>
            <a:r>
              <a:rPr lang="zh-CN" altLang="en-US" sz="2200" b="1" u="sng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微波系统</a:t>
            </a:r>
            <a:r>
              <a:rPr lang="en-US" altLang="zh-CN" sz="2200" b="1" u="sng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200" b="1" u="sng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微波测量系统，微波电路与器件等</a:t>
            </a:r>
            <a:r>
              <a:rPr lang="en-US" altLang="zh-CN" sz="2200" b="1" u="sng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.</a:t>
            </a:r>
            <a:r>
              <a:rPr lang="en-US" altLang="zh-CN" sz="2200" u="sng" dirty="0">
                <a:solidFill>
                  <a:srgbClr val="0000FF"/>
                </a:solidFill>
                <a:ea typeface="宋体" pitchFamily="2" charset="-122"/>
              </a:rPr>
              <a:t> </a:t>
            </a:r>
          </a:p>
          <a:p>
            <a:pPr algn="just" eaLnBrk="1" hangingPunct="1">
              <a:spcBef>
                <a:spcPts val="1200"/>
              </a:spcBef>
              <a:spcAft>
                <a:spcPts val="600"/>
              </a:spcAft>
            </a:pPr>
            <a:endParaRPr lang="en-US" altLang="zh-CN" sz="2200" u="sng" dirty="0">
              <a:solidFill>
                <a:srgbClr val="0000FF"/>
              </a:solidFill>
              <a:ea typeface="宋体" pitchFamily="2" charset="-122"/>
            </a:endParaRPr>
          </a:p>
          <a:p>
            <a:pPr algn="just" eaLnBrk="1" hangingPunct="1">
              <a:spcBef>
                <a:spcPts val="1200"/>
              </a:spcBef>
              <a:spcAft>
                <a:spcPts val="600"/>
              </a:spcAft>
            </a:pPr>
            <a:endParaRPr lang="en-US" altLang="zh-CN" sz="2200" u="sng" dirty="0">
              <a:solidFill>
                <a:srgbClr val="0000FF"/>
              </a:solidFill>
              <a:ea typeface="宋体" pitchFamily="2" charset="-122"/>
            </a:endParaRP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09617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ChangeArrowheads="1"/>
          </p:cNvSpPr>
          <p:nvPr/>
        </p:nvSpPr>
        <p:spPr bwMode="auto">
          <a:xfrm>
            <a:off x="2909888" y="2100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000">
              <a:ea typeface="宋体" pitchFamily="2" charset="-122"/>
            </a:endParaRPr>
          </a:p>
        </p:txBody>
      </p:sp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895" y="1767880"/>
            <a:ext cx="3878042" cy="310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827584" y="5090120"/>
            <a:ext cx="77724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zh-CN" altLang="en-US" sz="2200" dirty="0">
                <a:ea typeface="宋体" pitchFamily="2" charset="-122"/>
              </a:rPr>
              <a:t>上图为同轴线的横截面图</a:t>
            </a:r>
            <a:r>
              <a:rPr lang="en-US" altLang="zh-CN" sz="2200" dirty="0">
                <a:ea typeface="宋体" pitchFamily="2" charset="-122"/>
              </a:rPr>
              <a:t>, </a:t>
            </a:r>
            <a:r>
              <a:rPr lang="zh-CN" altLang="en-US" sz="2200" dirty="0">
                <a:ea typeface="宋体" pitchFamily="2" charset="-122"/>
              </a:rPr>
              <a:t>中间填充了媒质材料</a:t>
            </a:r>
            <a:r>
              <a:rPr lang="en-US" altLang="zh-CN" sz="2200" dirty="0">
                <a:ea typeface="宋体" pitchFamily="2" charset="-122"/>
              </a:rPr>
              <a:t> (</a:t>
            </a:r>
            <a:r>
              <a:rPr lang="en-US" altLang="zh-CN" sz="2200" dirty="0">
                <a:ea typeface="宋体" pitchFamily="2" charset="-122"/>
                <a:sym typeface="Symbol" pitchFamily="18" charset="2"/>
              </a:rPr>
              <a:t>,), a</a:t>
            </a:r>
            <a:r>
              <a:rPr lang="zh-CN" altLang="en-US" sz="2200" dirty="0">
                <a:ea typeface="宋体" pitchFamily="2" charset="-122"/>
                <a:sym typeface="Symbol" pitchFamily="18" charset="2"/>
              </a:rPr>
              <a:t>内导体的半径为</a:t>
            </a:r>
            <a:r>
              <a:rPr lang="en-US" altLang="zh-CN" sz="2200" dirty="0">
                <a:ea typeface="宋体" pitchFamily="2" charset="-122"/>
                <a:sym typeface="Symbol" pitchFamily="18" charset="2"/>
              </a:rPr>
              <a:t>a, </a:t>
            </a:r>
            <a:r>
              <a:rPr lang="zh-CN" altLang="en-US" sz="2200" dirty="0">
                <a:ea typeface="宋体" pitchFamily="2" charset="-122"/>
                <a:sym typeface="Symbol" pitchFamily="18" charset="2"/>
              </a:rPr>
              <a:t>外导体的半径为</a:t>
            </a:r>
            <a:r>
              <a:rPr lang="en-US" altLang="zh-CN" sz="2200" dirty="0">
                <a:ea typeface="宋体" pitchFamily="2" charset="-122"/>
                <a:sym typeface="Symbol" pitchFamily="18" charset="2"/>
              </a:rPr>
              <a:t>b.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71576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980728"/>
            <a:ext cx="3162672" cy="609600"/>
          </a:xfrm>
        </p:spPr>
        <p:txBody>
          <a:bodyPr/>
          <a:lstStyle/>
          <a:p>
            <a:pPr eaLnBrk="1" hangingPunct="1"/>
            <a:r>
              <a:rPr lang="zh-CN" altLang="en-US" sz="36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主模</a:t>
            </a:r>
            <a:r>
              <a:rPr lang="en-US" altLang="zh-CN" sz="36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---TEM</a:t>
            </a:r>
          </a:p>
        </p:txBody>
      </p:sp>
      <p:sp>
        <p:nvSpPr>
          <p:cNvPr id="5632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7772400" cy="44958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主要的场分量为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</a:rPr>
              <a:t>E</a:t>
            </a:r>
            <a:r>
              <a:rPr lang="en-US" altLang="zh-CN" sz="2400" baseline="-25000" dirty="0" err="1">
                <a:latin typeface="Comic Sans MS" pitchFamily="66" charset="0"/>
                <a:ea typeface="宋体" pitchFamily="2" charset="-122"/>
              </a:rPr>
              <a:t>r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和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H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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,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电磁波沿着传输方向是正交的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(z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方向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).</a:t>
            </a:r>
          </a:p>
          <a:p>
            <a:pPr algn="just" eaLnBrk="1" hangingPunct="1">
              <a:lnSpc>
                <a:spcPct val="90000"/>
              </a:lnSpc>
            </a:pPr>
            <a:endParaRPr lang="en-US" altLang="zh-CN" sz="24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4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4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4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4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4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通过麦克斯韦方程组可以解析得知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,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同时也可以从传输线理论解析出来。</a:t>
            </a:r>
            <a:endParaRPr lang="en-US" altLang="zh-CN" sz="24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</a:pPr>
            <a:endParaRPr lang="zh-CN" altLang="en-US" sz="2400" dirty="0">
              <a:ea typeface="宋体" pitchFamily="2" charset="-122"/>
            </a:endParaRPr>
          </a:p>
        </p:txBody>
      </p:sp>
      <p:sp>
        <p:nvSpPr>
          <p:cNvPr id="56324" name="Rectangle 5"/>
          <p:cNvSpPr>
            <a:spLocks noChangeArrowheads="1"/>
          </p:cNvSpPr>
          <p:nvPr/>
        </p:nvSpPr>
        <p:spPr bwMode="auto">
          <a:xfrm>
            <a:off x="3867150" y="2833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000">
              <a:ea typeface="宋体" pitchFamily="2" charset="-122"/>
            </a:endParaRPr>
          </a:p>
        </p:txBody>
      </p:sp>
      <p:graphicFrame>
        <p:nvGraphicFramePr>
          <p:cNvPr id="56325" name="Object 4"/>
          <p:cNvGraphicFramePr>
            <a:graphicFrameLocks noChangeAspect="1"/>
          </p:cNvGraphicFramePr>
          <p:nvPr/>
        </p:nvGraphicFramePr>
        <p:xfrm>
          <a:off x="3347864" y="2564904"/>
          <a:ext cx="2514600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409700" imgH="1193800" progId="Equation.DSMT4">
                  <p:embed/>
                </p:oleObj>
              </mc:Choice>
              <mc:Fallback>
                <p:oleObj r:id="rId3" imgW="1409700" imgH="1193800" progId="Equation.DSMT4">
                  <p:embed/>
                  <p:pic>
                    <p:nvPicPr>
                      <p:cNvPr id="5632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2564904"/>
                        <a:ext cx="2514600" cy="2124075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67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7599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234276" y="1007177"/>
            <a:ext cx="4276328" cy="609600"/>
          </a:xfrm>
        </p:spPr>
        <p:txBody>
          <a:bodyPr/>
          <a:lstStyle/>
          <a:p>
            <a:pPr eaLnBrk="1" hangingPunct="1"/>
            <a:r>
              <a:rPr lang="en-US" altLang="zh-CN" sz="32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TEM </a:t>
            </a:r>
            <a:r>
              <a:rPr lang="zh-CN" altLang="en-US" sz="32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模式的场分布</a:t>
            </a:r>
            <a:endParaRPr lang="en-US" altLang="zh-CN" sz="32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57347" name="Rectangle 5"/>
          <p:cNvSpPr>
            <a:spLocks noChangeArrowheads="1"/>
          </p:cNvSpPr>
          <p:nvPr/>
        </p:nvSpPr>
        <p:spPr bwMode="auto">
          <a:xfrm>
            <a:off x="3609975" y="2543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000">
              <a:ea typeface="宋体" pitchFamily="2" charset="-122"/>
            </a:endParaRP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68488"/>
            <a:ext cx="39624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Rectangle 6"/>
          <p:cNvSpPr>
            <a:spLocks noChangeArrowheads="1"/>
          </p:cNvSpPr>
          <p:nvPr/>
        </p:nvSpPr>
        <p:spPr bwMode="auto">
          <a:xfrm>
            <a:off x="1696144" y="5791200"/>
            <a:ext cx="56841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chemeClr val="tx2"/>
                </a:solidFill>
                <a:ea typeface="宋体" pitchFamily="2" charset="-122"/>
              </a:rPr>
              <a:t>与圆波导中</a:t>
            </a:r>
            <a:r>
              <a:rPr lang="en-US" altLang="zh-CN" sz="2000" b="1" dirty="0">
                <a:solidFill>
                  <a:schemeClr val="tx2"/>
                </a:solidFill>
                <a:ea typeface="宋体" pitchFamily="2" charset="-122"/>
              </a:rPr>
              <a:t> TM</a:t>
            </a:r>
            <a:r>
              <a:rPr lang="en-US" altLang="zh-CN" sz="2000" b="1" baseline="-25000" dirty="0">
                <a:solidFill>
                  <a:schemeClr val="tx2"/>
                </a:solidFill>
                <a:ea typeface="宋体" pitchFamily="2" charset="-122"/>
              </a:rPr>
              <a:t>01</a:t>
            </a:r>
            <a:r>
              <a:rPr lang="en-US" altLang="zh-CN" sz="2000" b="1" dirty="0">
                <a:solidFill>
                  <a:schemeClr val="tx2"/>
                </a:solidFill>
                <a:ea typeface="宋体" pitchFamily="2" charset="-122"/>
              </a:rPr>
              <a:t> </a:t>
            </a:r>
            <a:r>
              <a:rPr lang="zh-CN" altLang="en-US" sz="2000" b="1" dirty="0">
                <a:solidFill>
                  <a:schemeClr val="tx2"/>
                </a:solidFill>
                <a:ea typeface="宋体" pitchFamily="2" charset="-122"/>
              </a:rPr>
              <a:t>模式的场分布相类似</a:t>
            </a:r>
            <a:endParaRPr lang="en-US" altLang="zh-CN" sz="4400" b="1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68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4117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980728"/>
            <a:ext cx="2316832" cy="60960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一些参数</a:t>
            </a:r>
            <a:endParaRPr lang="en-US" altLang="zh-CN" sz="32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583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524000"/>
            <a:ext cx="7772400" cy="4343400"/>
          </a:xfrm>
        </p:spPr>
        <p:txBody>
          <a:bodyPr/>
          <a:lstStyle/>
          <a:p>
            <a:pPr eaLnBrk="1" hangingPunct="1"/>
            <a:endParaRPr lang="en-US" altLang="zh-CN" sz="2400" b="1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r>
              <a:rPr lang="zh-CN" altLang="en-US" sz="24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特性阻抗</a:t>
            </a:r>
            <a:r>
              <a:rPr lang="en-US" altLang="zh-CN" sz="24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 Z</a:t>
            </a:r>
            <a:r>
              <a:rPr lang="en-US" altLang="zh-CN" sz="2400" b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0</a:t>
            </a:r>
          </a:p>
          <a:p>
            <a:pPr eaLnBrk="1" hangingPunct="1"/>
            <a:endParaRPr lang="en-US" altLang="zh-CN" sz="2400" b="1" baseline="-25000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400" b="1" baseline="-25000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400" b="1" baseline="-25000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400" b="1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r>
              <a:rPr lang="zh-CN" altLang="en-US" sz="24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传播常数</a:t>
            </a:r>
            <a:r>
              <a:rPr lang="en-US" altLang="zh-CN" sz="24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</a:t>
            </a:r>
          </a:p>
          <a:p>
            <a:pPr eaLnBrk="1" hangingPunct="1"/>
            <a:endParaRPr lang="en-US" altLang="zh-CN" sz="2400" b="1" dirty="0">
              <a:solidFill>
                <a:srgbClr val="0000FF"/>
              </a:solidFill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ea typeface="宋体" pitchFamily="2" charset="-122"/>
              </a:rPr>
              <a:t>   </a:t>
            </a:r>
          </a:p>
        </p:txBody>
      </p:sp>
      <p:sp>
        <p:nvSpPr>
          <p:cNvPr id="58372" name="Rectangle 6"/>
          <p:cNvSpPr>
            <a:spLocks noChangeArrowheads="1"/>
          </p:cNvSpPr>
          <p:nvPr/>
        </p:nvSpPr>
        <p:spPr bwMode="auto">
          <a:xfrm>
            <a:off x="3957638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000">
              <a:ea typeface="宋体" pitchFamily="2" charset="-122"/>
            </a:endParaRPr>
          </a:p>
        </p:txBody>
      </p:sp>
      <p:graphicFrame>
        <p:nvGraphicFramePr>
          <p:cNvPr id="58373" name="Object 5"/>
          <p:cNvGraphicFramePr>
            <a:graphicFrameLocks noChangeAspect="1"/>
          </p:cNvGraphicFramePr>
          <p:nvPr/>
        </p:nvGraphicFramePr>
        <p:xfrm>
          <a:off x="3451225" y="2667000"/>
          <a:ext cx="32321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5000" imgH="457200" progId="Equation.DSMT4">
                  <p:embed/>
                </p:oleObj>
              </mc:Choice>
              <mc:Fallback>
                <p:oleObj name="Equation" r:id="rId3" imgW="1905000" imgH="457200" progId="Equation.DSMT4">
                  <p:embed/>
                  <p:pic>
                    <p:nvPicPr>
                      <p:cNvPr id="5837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1225" y="2667000"/>
                        <a:ext cx="3232150" cy="771525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4" name="Object 7"/>
          <p:cNvGraphicFramePr>
            <a:graphicFrameLocks noChangeAspect="1"/>
          </p:cNvGraphicFramePr>
          <p:nvPr/>
        </p:nvGraphicFramePr>
        <p:xfrm>
          <a:off x="3429000" y="4419600"/>
          <a:ext cx="25146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295400" imgH="393700" progId="Equation.DSMT4">
                  <p:embed/>
                </p:oleObj>
              </mc:Choice>
              <mc:Fallback>
                <p:oleObj r:id="rId5" imgW="1295400" imgH="393700" progId="Equation.DSMT4">
                  <p:embed/>
                  <p:pic>
                    <p:nvPicPr>
                      <p:cNvPr id="5837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419600"/>
                        <a:ext cx="2514600" cy="758825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5" name="Rectangle 10"/>
          <p:cNvSpPr>
            <a:spLocks noChangeArrowheads="1"/>
          </p:cNvSpPr>
          <p:nvPr/>
        </p:nvSpPr>
        <p:spPr bwMode="auto">
          <a:xfrm>
            <a:off x="426720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000">
              <a:ea typeface="宋体" pitchFamily="2" charset="-122"/>
            </a:endParaRPr>
          </a:p>
        </p:txBody>
      </p:sp>
      <p:sp>
        <p:nvSpPr>
          <p:cNvPr id="58376" name="Rectangle 12"/>
          <p:cNvSpPr>
            <a:spLocks noChangeArrowheads="1"/>
          </p:cNvSpPr>
          <p:nvPr/>
        </p:nvSpPr>
        <p:spPr bwMode="auto">
          <a:xfrm>
            <a:off x="4291013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000">
              <a:ea typeface="宋体" pitchFamily="2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69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4554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980728"/>
            <a:ext cx="5562600" cy="609600"/>
          </a:xfrm>
        </p:spPr>
        <p:txBody>
          <a:bodyPr/>
          <a:lstStyle/>
          <a:p>
            <a:r>
              <a:rPr lang="zh-CN" altLang="en-US" sz="32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击穿现象</a:t>
            </a:r>
            <a:r>
              <a:rPr lang="en-US" altLang="zh-CN" sz="32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 (Break down </a:t>
            </a:r>
            <a:r>
              <a:rPr lang="zh-CN" altLang="en-US" sz="32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)</a:t>
            </a:r>
          </a:p>
        </p:txBody>
      </p:sp>
      <p:sp>
        <p:nvSpPr>
          <p:cNvPr id="8192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27584" y="2375520"/>
            <a:ext cx="6934200" cy="21336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当输入的功率值超出了波导结构的功率容量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波导结构将被破坏发生击穿现象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. (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或称之为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 “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放电现象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”)</a:t>
            </a:r>
          </a:p>
          <a:p>
            <a:pPr algn="just" eaLnBrk="1" hangingPunct="1">
              <a:buFont typeface="Wingdings" pitchFamily="2" charset="2"/>
              <a:buNone/>
            </a:pPr>
            <a:endParaRPr lang="en-US" altLang="zh-CN" sz="2400" b="1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9195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762000" y="1524000"/>
            <a:ext cx="75438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en-US" altLang="zh-CN" sz="2000" b="1" dirty="0">
              <a:solidFill>
                <a:srgbClr val="0000FF"/>
              </a:solidFill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相速</a:t>
            </a:r>
            <a:r>
              <a:rPr lang="en-US" altLang="zh-CN" sz="24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&amp; </a:t>
            </a:r>
            <a:r>
              <a:rPr lang="zh-CN" altLang="en-US" sz="24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工作波长</a:t>
            </a:r>
            <a:r>
              <a:rPr lang="en-US" altLang="zh-CN" sz="24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</a:t>
            </a:r>
          </a:p>
          <a:p>
            <a:pPr eaLnBrk="1" hangingPunct="1">
              <a:lnSpc>
                <a:spcPct val="90000"/>
              </a:lnSpc>
            </a:pPr>
            <a:endParaRPr lang="en-US" altLang="zh-CN" sz="2000" b="1" dirty="0">
              <a:solidFill>
                <a:srgbClr val="0000FF"/>
              </a:solidFill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1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 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1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	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b="1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  </a:t>
            </a:r>
            <a:r>
              <a:rPr lang="en-US" altLang="zh-CN" sz="2200" b="1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</a:t>
            </a:r>
            <a:r>
              <a:rPr lang="en-US" altLang="zh-CN" sz="2200" b="1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r </a:t>
            </a:r>
            <a:r>
              <a:rPr lang="zh-CN" altLang="en-US" sz="2200" b="1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为填充同轴线介质的介电常数</a:t>
            </a:r>
            <a:r>
              <a:rPr lang="en-US" altLang="zh-CN" sz="2200" b="1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, </a:t>
            </a:r>
            <a:r>
              <a:rPr lang="en-US" altLang="zh-CN" sz="2200" b="1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0 </a:t>
            </a:r>
            <a:r>
              <a:rPr lang="zh-CN" altLang="en-US" sz="2200" b="1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为信号源频率对应的波长</a:t>
            </a:r>
            <a:r>
              <a:rPr lang="en-US" altLang="zh-CN" sz="2200" dirty="0">
                <a:ea typeface="宋体" pitchFamily="2" charset="-122"/>
                <a:sym typeface="Symbol" pitchFamily="18" charset="2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zh-CN" sz="2200" dirty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ea typeface="宋体" pitchFamily="2" charset="-122"/>
              </a:rPr>
              <a:t>   </a:t>
            </a:r>
          </a:p>
        </p:txBody>
      </p:sp>
      <p:graphicFrame>
        <p:nvGraphicFramePr>
          <p:cNvPr id="59395" name="Object 3"/>
          <p:cNvGraphicFramePr>
            <a:graphicFrameLocks noChangeAspect="1"/>
          </p:cNvGraphicFramePr>
          <p:nvPr/>
        </p:nvGraphicFramePr>
        <p:xfrm>
          <a:off x="2667000" y="2514600"/>
          <a:ext cx="11430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09600" imgH="457200" progId="Equation.DSMT4">
                  <p:embed/>
                </p:oleObj>
              </mc:Choice>
              <mc:Fallback>
                <p:oleObj r:id="rId3" imgW="609600" imgH="457200" progId="Equation.DSMT4">
                  <p:embed/>
                  <p:pic>
                    <p:nvPicPr>
                      <p:cNvPr id="593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514600"/>
                        <a:ext cx="1143000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6" name="Object 4"/>
          <p:cNvGraphicFramePr>
            <a:graphicFrameLocks noChangeAspect="1"/>
          </p:cNvGraphicFramePr>
          <p:nvPr/>
        </p:nvGraphicFramePr>
        <p:xfrm>
          <a:off x="4419600" y="2514600"/>
          <a:ext cx="106680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8800" imgH="457200" progId="Equation.DSMT4">
                  <p:embed/>
                </p:oleObj>
              </mc:Choice>
              <mc:Fallback>
                <p:oleObj r:id="rId5" imgW="558800" imgH="457200" progId="Equation.DSMT4">
                  <p:embed/>
                  <p:pic>
                    <p:nvPicPr>
                      <p:cNvPr id="593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514600"/>
                        <a:ext cx="1066800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09743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980728"/>
            <a:ext cx="7772400" cy="4953000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功率容量</a:t>
            </a:r>
            <a:endParaRPr lang="en-US" altLang="zh-CN" sz="2800" b="1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在实际的工程应用中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(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考虑到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VSWR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和安全性的问题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),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功率容量一般选择为理想值的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20%~30%.</a:t>
            </a:r>
          </a:p>
          <a:p>
            <a:pPr algn="just" eaLnBrk="1" hangingPunct="1">
              <a:buFont typeface="Wingdings" pitchFamily="2" charset="2"/>
              <a:buNone/>
            </a:pPr>
            <a:endParaRPr lang="en-US" altLang="zh-CN" sz="2400" dirty="0">
              <a:solidFill>
                <a:srgbClr val="009900"/>
              </a:solidFill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endParaRPr lang="en-US" altLang="zh-CN" sz="2400" dirty="0"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endParaRPr lang="en-US" altLang="zh-CN" sz="2400" dirty="0"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endParaRPr lang="en-US" altLang="zh-CN" sz="2400" dirty="0"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endParaRPr lang="en-US" altLang="zh-CN" sz="2400" dirty="0">
              <a:ea typeface="宋体" pitchFamily="2" charset="-122"/>
            </a:endParaRPr>
          </a:p>
        </p:txBody>
      </p:sp>
      <p:graphicFrame>
        <p:nvGraphicFramePr>
          <p:cNvPr id="60419" name="Object 4"/>
          <p:cNvGraphicFramePr>
            <a:graphicFrameLocks noChangeAspect="1"/>
          </p:cNvGraphicFramePr>
          <p:nvPr/>
        </p:nvGraphicFramePr>
        <p:xfrm>
          <a:off x="2862263" y="2767707"/>
          <a:ext cx="341947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38300" imgH="457200" progId="Equation.DSMT4">
                  <p:embed/>
                </p:oleObj>
              </mc:Choice>
              <mc:Fallback>
                <p:oleObj name="Equation" r:id="rId2" imgW="1638300" imgH="457200" progId="Equation.DSMT4">
                  <p:embed/>
                  <p:pic>
                    <p:nvPicPr>
                      <p:cNvPr id="6041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3" y="2767707"/>
                        <a:ext cx="3419475" cy="949325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0" name="Rectangle 7"/>
          <p:cNvSpPr>
            <a:spLocks noChangeArrowheads="1"/>
          </p:cNvSpPr>
          <p:nvPr/>
        </p:nvSpPr>
        <p:spPr bwMode="auto">
          <a:xfrm>
            <a:off x="971600" y="3861048"/>
            <a:ext cx="7391400" cy="137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4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大的横截面尺寸可以增大功率容量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200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但容易出现高次模，也会降低功率容量和传输效率</a:t>
            </a:r>
            <a:r>
              <a:rPr lang="zh-CN" altLang="en-US" sz="24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。</a:t>
            </a:r>
            <a:endParaRPr lang="en-US" altLang="zh-CN" sz="2400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71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76906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762000" y="1143000"/>
            <a:ext cx="77724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buFont typeface="Wingdings" pitchFamily="2" charset="2"/>
              <a:buNone/>
            </a:pPr>
            <a:endParaRPr lang="en-US" altLang="zh-CN" sz="2400" dirty="0">
              <a:solidFill>
                <a:srgbClr val="009900"/>
              </a:solidFill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</a:t>
            </a:r>
            <a:r>
              <a:rPr lang="zh-CN" altLang="en-US" sz="2400" dirty="0">
                <a:ea typeface="宋体" pitchFamily="2" charset="-122"/>
              </a:rPr>
              <a:t>对于给定的最大频率，功率容量值不得超过下面的计算值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:</a:t>
            </a:r>
          </a:p>
          <a:p>
            <a:pPr algn="just" eaLnBrk="1" hangingPunct="1"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endParaRPr lang="en-US" altLang="zh-CN" sz="2400" dirty="0"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endParaRPr lang="en-US" altLang="zh-CN" sz="2400" dirty="0">
              <a:ea typeface="宋体" pitchFamily="2" charset="-122"/>
            </a:endParaRPr>
          </a:p>
        </p:txBody>
      </p:sp>
      <p:graphicFrame>
        <p:nvGraphicFramePr>
          <p:cNvPr id="61443" name="Object 3"/>
          <p:cNvGraphicFramePr>
            <a:graphicFrameLocks noChangeAspect="1"/>
          </p:cNvGraphicFramePr>
          <p:nvPr/>
        </p:nvGraphicFramePr>
        <p:xfrm>
          <a:off x="2286000" y="2788915"/>
          <a:ext cx="4960938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501900" imgH="508000" progId="Equation.DSMT4">
                  <p:embed/>
                </p:oleObj>
              </mc:Choice>
              <mc:Fallback>
                <p:oleObj name="Equation" r:id="rId3" imgW="2501900" imgH="508000" progId="Equation.DSMT4">
                  <p:embed/>
                  <p:pic>
                    <p:nvPicPr>
                      <p:cNvPr id="614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788915"/>
                        <a:ext cx="4960938" cy="1000125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32191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85800" y="729059"/>
            <a:ext cx="77724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buFont typeface="Wingdings" pitchFamily="2" charset="2"/>
              <a:buNone/>
            </a:pPr>
            <a:endParaRPr lang="zh-CN" altLang="en-US" sz="2000" dirty="0"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Char char="w"/>
            </a:pPr>
            <a:r>
              <a:rPr lang="zh-CN" altLang="en-US" sz="28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损耗</a:t>
            </a:r>
            <a:r>
              <a:rPr lang="en-US" altLang="zh-CN" sz="28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n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</a:t>
            </a:r>
            <a:r>
              <a:rPr lang="zh-CN" altLang="en-US" sz="2400" dirty="0">
                <a:ea typeface="宋体" pitchFamily="2" charset="-122"/>
              </a:rPr>
              <a:t>同轴线中主要的损耗包括由导体和填充介质引起的损耗，通过理论公式计算得出的损耗为</a:t>
            </a:r>
            <a:endParaRPr lang="en-US" altLang="zh-CN" sz="2400" dirty="0"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endParaRPr lang="en-US" altLang="zh-CN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endParaRPr lang="en-US" altLang="zh-CN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endParaRPr lang="en-US" altLang="zh-CN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    </a:t>
            </a:r>
          </a:p>
          <a:p>
            <a:pPr algn="just" eaLnBrk="1" hangingPunct="1">
              <a:buFont typeface="Wingdings" pitchFamily="2" charset="2"/>
              <a:buNone/>
            </a:pPr>
            <a:endParaRPr lang="zh-CN" altLang="en-US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endParaRPr lang="zh-CN" altLang="en-US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    实际上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传输的导体为非理想导体，实际的损耗值大于理论计算的结果。</a:t>
            </a:r>
            <a:r>
              <a:rPr lang="en-US" altLang="zh-CN" sz="2200" dirty="0">
                <a:ea typeface="宋体" pitchFamily="2" charset="-122"/>
              </a:rPr>
              <a:t> </a:t>
            </a:r>
          </a:p>
        </p:txBody>
      </p:sp>
      <p:graphicFrame>
        <p:nvGraphicFramePr>
          <p:cNvPr id="62467" name="Object 3"/>
          <p:cNvGraphicFramePr>
            <a:graphicFrameLocks noChangeAspect="1"/>
          </p:cNvGraphicFramePr>
          <p:nvPr/>
        </p:nvGraphicFramePr>
        <p:xfrm>
          <a:off x="2819400" y="2564904"/>
          <a:ext cx="3716338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55800" imgH="533400" progId="Equation.DSMT4">
                  <p:embed/>
                </p:oleObj>
              </mc:Choice>
              <mc:Fallback>
                <p:oleObj name="Equation" r:id="rId3" imgW="1955800" imgH="533400" progId="Equation.DSMT4">
                  <p:embed/>
                  <p:pic>
                    <p:nvPicPr>
                      <p:cNvPr id="624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564904"/>
                        <a:ext cx="3716338" cy="100965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3276600" y="3933056"/>
          <a:ext cx="2147888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29810" imgH="393529" progId="Equation.DSMT4">
                  <p:embed/>
                </p:oleObj>
              </mc:Choice>
              <mc:Fallback>
                <p:oleObj name="Equation" r:id="rId5" imgW="1129810" imgH="393529" progId="Equation.DSMT4">
                  <p:embed/>
                  <p:pic>
                    <p:nvPicPr>
                      <p:cNvPr id="624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933056"/>
                        <a:ext cx="2147888" cy="744538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94001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947192"/>
            <a:ext cx="2032992" cy="609600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高次模</a:t>
            </a:r>
            <a:r>
              <a:rPr lang="en-US" altLang="zh-CN" dirty="0">
                <a:ea typeface="宋体" pitchFamily="2" charset="-122"/>
              </a:rPr>
              <a:t> </a:t>
            </a:r>
          </a:p>
        </p:txBody>
      </p:sp>
      <p:sp>
        <p:nvSpPr>
          <p:cNvPr id="634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7924800" cy="38100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除了传输的主模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TEM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波，同轴线同时能产生一些高次模式。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除了主模之外，当同轴线的横向尺寸与工作波长可相比拟时，同轴线中就会出现</a:t>
            </a:r>
            <a:r>
              <a:rPr lang="en-US" altLang="zh-CN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TE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n-US" altLang="zh-CN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TM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模式。</a:t>
            </a:r>
            <a:endParaRPr lang="en-US" altLang="zh-CN" sz="24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zh-CN" altLang="en-US" sz="24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zh-CN" altLang="en-US" sz="24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>
              <a:lnSpc>
                <a:spcPct val="90000"/>
              </a:lnSpc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高次模其中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TE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</a:rPr>
              <a:t>11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模的介质波长要大于其他的高次模式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1800" dirty="0"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dirty="0">
              <a:ea typeface="宋体" pitchFamily="2" charset="-122"/>
            </a:endParaRPr>
          </a:p>
        </p:txBody>
      </p:sp>
      <p:sp>
        <p:nvSpPr>
          <p:cNvPr id="63492" name="Rectangle 9"/>
          <p:cNvSpPr>
            <a:spLocks noChangeArrowheads="1"/>
          </p:cNvSpPr>
          <p:nvPr/>
        </p:nvSpPr>
        <p:spPr bwMode="auto">
          <a:xfrm>
            <a:off x="3771900" y="2838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000">
              <a:ea typeface="宋体" pitchFamily="2" charset="-122"/>
            </a:endParaRPr>
          </a:p>
        </p:txBody>
      </p:sp>
      <p:graphicFrame>
        <p:nvGraphicFramePr>
          <p:cNvPr id="63493" name="Object 10"/>
          <p:cNvGraphicFramePr>
            <a:graphicFrameLocks noChangeAspect="1"/>
          </p:cNvGraphicFramePr>
          <p:nvPr/>
        </p:nvGraphicFramePr>
        <p:xfrm>
          <a:off x="2009651" y="4725144"/>
          <a:ext cx="234632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28520" imgH="253800" progId="Equation.DSMT4">
                  <p:embed/>
                </p:oleObj>
              </mc:Choice>
              <mc:Fallback>
                <p:oleObj name="Equation" r:id="rId3" imgW="1028520" imgH="253800" progId="Equation.DSMT4">
                  <p:embed/>
                  <p:pic>
                    <p:nvPicPr>
                      <p:cNvPr id="6349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9651" y="4725144"/>
                        <a:ext cx="2346325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4" name="Object 11"/>
          <p:cNvGraphicFramePr>
            <a:graphicFrameLocks noChangeAspect="1"/>
          </p:cNvGraphicFramePr>
          <p:nvPr/>
        </p:nvGraphicFramePr>
        <p:xfrm>
          <a:off x="4859338" y="4653136"/>
          <a:ext cx="2376487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28520" imgH="253800" progId="Equation.DSMT4">
                  <p:embed/>
                </p:oleObj>
              </mc:Choice>
              <mc:Fallback>
                <p:oleObj name="Equation" r:id="rId5" imgW="1028520" imgH="253800" progId="Equation.DSMT4">
                  <p:embed/>
                  <p:pic>
                    <p:nvPicPr>
                      <p:cNvPr id="63494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653136"/>
                        <a:ext cx="2376487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74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37513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557338"/>
            <a:ext cx="3887762" cy="3109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5219352"/>
            <a:ext cx="2819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94442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908720"/>
            <a:ext cx="3384376" cy="60960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单模传输的条件</a:t>
            </a:r>
            <a:r>
              <a:rPr lang="en-US" altLang="zh-CN" dirty="0">
                <a:ea typeface="宋体" pitchFamily="2" charset="-122"/>
              </a:rPr>
              <a:t> </a:t>
            </a:r>
          </a:p>
        </p:txBody>
      </p:sp>
      <p:sp>
        <p:nvSpPr>
          <p:cNvPr id="655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970112"/>
            <a:ext cx="7772400" cy="4267200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为了保证同轴线中只传输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TEM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模式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工作模式的波长应该大于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</a:rPr>
              <a:t>11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模的波长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所以应该满足以下关系式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.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         或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　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因此，同轴线的尺寸随着工作波长的减小而变小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.</a:t>
            </a:r>
            <a:r>
              <a:rPr lang="en-US" altLang="zh-CN" sz="2400" dirty="0">
                <a:ea typeface="宋体" pitchFamily="2" charset="-122"/>
              </a:rPr>
              <a:t> </a:t>
            </a:r>
          </a:p>
        </p:txBody>
      </p:sp>
      <p:sp>
        <p:nvSpPr>
          <p:cNvPr id="65540" name="Rectangle 5"/>
          <p:cNvSpPr>
            <a:spLocks noChangeArrowheads="1"/>
          </p:cNvSpPr>
          <p:nvPr/>
        </p:nvSpPr>
        <p:spPr bwMode="auto">
          <a:xfrm>
            <a:off x="4167188" y="3300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000">
              <a:ea typeface="宋体" pitchFamily="2" charset="-122"/>
            </a:endParaRPr>
          </a:p>
        </p:txBody>
      </p:sp>
      <p:graphicFrame>
        <p:nvGraphicFramePr>
          <p:cNvPr id="65541" name="Object 4"/>
          <p:cNvGraphicFramePr>
            <a:graphicFrameLocks noChangeAspect="1"/>
          </p:cNvGraphicFramePr>
          <p:nvPr/>
        </p:nvGraphicFramePr>
        <p:xfrm>
          <a:off x="3505200" y="2848992"/>
          <a:ext cx="16002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12447" imgH="253890" progId="Equation.DSMT4">
                  <p:embed/>
                </p:oleObj>
              </mc:Choice>
              <mc:Fallback>
                <p:oleObj r:id="rId3" imgW="812447" imgH="253890" progId="Equation.DSMT4">
                  <p:embed/>
                  <p:pic>
                    <p:nvPicPr>
                      <p:cNvPr id="6554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848992"/>
                        <a:ext cx="16002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2" name="Object 6"/>
          <p:cNvGraphicFramePr>
            <a:graphicFrameLocks noChangeAspect="1"/>
          </p:cNvGraphicFramePr>
          <p:nvPr/>
        </p:nvGraphicFramePr>
        <p:xfrm>
          <a:off x="3563888" y="3721720"/>
          <a:ext cx="142398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23586" imgH="393529" progId="Equation.DSMT4">
                  <p:embed/>
                </p:oleObj>
              </mc:Choice>
              <mc:Fallback>
                <p:oleObj name="Equation" r:id="rId5" imgW="723586" imgH="393529" progId="Equation.DSMT4">
                  <p:embed/>
                  <p:pic>
                    <p:nvPicPr>
                      <p:cNvPr id="655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3721720"/>
                        <a:ext cx="1423988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76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14979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91970" y="1014413"/>
            <a:ext cx="2353072" cy="53340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尺寸的选择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665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8032" y="2348880"/>
            <a:ext cx="7772400" cy="2836912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Blip>
                <a:blip r:embed="rId2"/>
              </a:buBlip>
            </a:pP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同轴线的特性阻抗和内外半径的只存相关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(b/a). </a:t>
            </a:r>
            <a:endParaRPr lang="en-US" altLang="zh-CN" sz="24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Blip>
                <a:blip r:embed="rId2"/>
              </a:buBlip>
            </a:pPr>
            <a:endParaRPr lang="en-US" altLang="zh-CN" sz="24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Blip>
                <a:blip r:embed="rId2"/>
              </a:buBlip>
            </a:pP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假设外径固定，选择合适的</a:t>
            </a:r>
            <a:r>
              <a:rPr lang="en-US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b/a, 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就可获得优化的性能（最大功率容量和最小衰减）。</a:t>
            </a:r>
            <a:endParaRPr lang="en-US" altLang="zh-CN" sz="24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4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    </a:t>
            </a:r>
            <a:endParaRPr lang="en-US" altLang="zh-CN" sz="2000" dirty="0">
              <a:latin typeface="Times New Roman" pitchFamily="18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77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59668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85800" y="1268760"/>
            <a:ext cx="77724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dirty="0">
              <a:latin typeface="TimesNewRoman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Char char="w"/>
            </a:pP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最大的功率容量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2400" b="1" dirty="0" err="1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P</a:t>
            </a:r>
            <a:r>
              <a:rPr lang="en-US" altLang="zh-CN" sz="2400" b="1" baseline="-25000" dirty="0" err="1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max</a:t>
            </a:r>
            <a:endParaRPr lang="en-US" altLang="zh-CN" sz="2400" b="1" baseline="-25000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Char char="w"/>
            </a:pPr>
            <a:endParaRPr lang="en-US" altLang="zh-CN" sz="2400" b="1" baseline="-25000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Char char="w"/>
            </a:pPr>
            <a:endParaRPr lang="en-US" altLang="zh-CN" sz="2400" baseline="-25000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   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   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    </a:t>
            </a:r>
            <a:r>
              <a:rPr lang="zh-CN" altLang="en-US" sz="24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该比例对应的同轴线的特性阻抗</a:t>
            </a:r>
            <a:r>
              <a:rPr lang="en-US" altLang="zh-CN" sz="22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Z</a:t>
            </a:r>
            <a:r>
              <a:rPr lang="en-US" altLang="zh-CN" sz="2200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0</a:t>
            </a:r>
            <a:r>
              <a:rPr lang="en-US" altLang="zh-CN" sz="22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=30</a:t>
            </a:r>
            <a:r>
              <a:rPr lang="en-US" altLang="zh-CN" sz="22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.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200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Char char="w"/>
            </a:pP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最小的损耗参量</a:t>
            </a:r>
            <a:endParaRPr lang="en-US" altLang="zh-CN" sz="2400" baseline="-25000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  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   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   </a:t>
            </a:r>
            <a:r>
              <a:rPr lang="zh-CN" altLang="en-US" sz="24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此时对应的特性阻抗值</a:t>
            </a:r>
            <a:r>
              <a:rPr lang="en-US" altLang="zh-CN" sz="22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 Z</a:t>
            </a:r>
            <a:r>
              <a:rPr lang="en-US" altLang="zh-CN" sz="2200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0</a:t>
            </a:r>
            <a:r>
              <a:rPr lang="en-US" altLang="zh-CN" sz="22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=77</a:t>
            </a:r>
            <a:r>
              <a:rPr lang="en-US" altLang="zh-CN" sz="22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.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latin typeface="Times New Roman" pitchFamily="18" charset="0"/>
                <a:ea typeface="宋体" pitchFamily="2" charset="-122"/>
              </a:rPr>
              <a:t>    </a:t>
            </a:r>
            <a:endParaRPr lang="en-US" altLang="zh-CN" sz="2000" dirty="0">
              <a:latin typeface="Times New Roman" pitchFamily="18" charset="0"/>
              <a:ea typeface="宋体" pitchFamily="2" charset="-122"/>
              <a:sym typeface="Symbol" pitchFamily="18" charset="2"/>
            </a:endParaRPr>
          </a:p>
        </p:txBody>
      </p:sp>
      <p:graphicFrame>
        <p:nvGraphicFramePr>
          <p:cNvPr id="675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347667"/>
              </p:ext>
            </p:extLst>
          </p:nvPr>
        </p:nvGraphicFramePr>
        <p:xfrm>
          <a:off x="3347864" y="2191790"/>
          <a:ext cx="175260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88614" imgH="393529" progId="Equation.DSMT4">
                  <p:embed/>
                </p:oleObj>
              </mc:Choice>
              <mc:Fallback>
                <p:oleObj name="Equation" r:id="rId3" imgW="888614" imgH="393529" progId="Equation.DSMT4">
                  <p:embed/>
                  <p:pic>
                    <p:nvPicPr>
                      <p:cNvPr id="675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2191790"/>
                        <a:ext cx="1752600" cy="773113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620730"/>
              </p:ext>
            </p:extLst>
          </p:nvPr>
        </p:nvGraphicFramePr>
        <p:xfrm>
          <a:off x="3203848" y="4775071"/>
          <a:ext cx="11430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71252" imgH="393529" progId="Equation.DSMT4">
                  <p:embed/>
                </p:oleObj>
              </mc:Choice>
              <mc:Fallback>
                <p:oleObj name="Equation" r:id="rId5" imgW="571252" imgH="393529" progId="Equation.DSMT4">
                  <p:embed/>
                  <p:pic>
                    <p:nvPicPr>
                      <p:cNvPr id="675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4775071"/>
                        <a:ext cx="1143000" cy="785813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32095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845840"/>
            <a:ext cx="4330824" cy="114300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同轴线的一般特性阻抗</a:t>
            </a:r>
            <a:endParaRPr lang="en-US" altLang="zh-CN" sz="32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686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970112"/>
            <a:ext cx="7772400" cy="42672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2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在微波技术中常用的同轴线特性阻抗有</a:t>
            </a:r>
            <a:r>
              <a:rPr lang="en-US" altLang="zh-CN" sz="22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Z</a:t>
            </a:r>
            <a:r>
              <a:rPr lang="en-US" altLang="zh-CN" sz="2200" b="1" baseline="-25000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0</a:t>
            </a:r>
            <a:r>
              <a:rPr lang="en-US" altLang="zh-CN" sz="22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=50</a:t>
            </a:r>
            <a:r>
              <a:rPr lang="en-US" altLang="zh-CN" sz="22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 and </a:t>
            </a:r>
            <a:r>
              <a:rPr lang="en-US" altLang="zh-CN" sz="22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Z</a:t>
            </a:r>
            <a:r>
              <a:rPr lang="en-US" altLang="zh-CN" sz="2200" b="1" baseline="-25000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0</a:t>
            </a:r>
            <a:r>
              <a:rPr lang="en-US" altLang="zh-CN" sz="22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=75</a:t>
            </a:r>
            <a:r>
              <a:rPr lang="en-US" altLang="zh-CN" sz="22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。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zh-CN" altLang="en-US" sz="2200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200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2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前者</a:t>
            </a:r>
            <a:r>
              <a:rPr lang="en-US" altLang="zh-CN" sz="22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50</a:t>
            </a:r>
            <a:r>
              <a:rPr lang="en-US" altLang="zh-CN" sz="22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</a:t>
            </a:r>
            <a:r>
              <a:rPr lang="zh-CN" altLang="en-US" sz="22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考虑较大的功率容量和小的衰减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。</a:t>
            </a:r>
            <a:endParaRPr lang="en-US" altLang="zh-CN" sz="22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zh-CN" altLang="en-US" sz="22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2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2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后者</a:t>
            </a:r>
            <a:r>
              <a:rPr lang="en-US" altLang="zh-CN" sz="22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75</a:t>
            </a:r>
            <a:r>
              <a:rPr lang="en-US" altLang="zh-CN" sz="22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</a:t>
            </a:r>
            <a:r>
              <a:rPr lang="zh-CN" altLang="en-US" sz="22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只考虑最小的衰减。</a:t>
            </a:r>
            <a:endParaRPr lang="en-US" altLang="zh-CN" sz="2200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zh-CN" altLang="en-US" sz="2200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2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绝大多数情况用</a:t>
            </a:r>
            <a:r>
              <a:rPr lang="en-US" altLang="zh-CN" sz="2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50</a:t>
            </a:r>
            <a:r>
              <a:rPr lang="en-US" altLang="zh-CN" sz="2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，</a:t>
            </a:r>
            <a:r>
              <a:rPr lang="zh-CN" altLang="en-US" sz="2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很少情况用75</a:t>
            </a:r>
            <a:r>
              <a:rPr lang="en-US" altLang="zh-CN" sz="2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（</a:t>
            </a:r>
            <a:r>
              <a:rPr lang="zh-CN" altLang="en-US" sz="2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在电视系统中常用）</a:t>
            </a:r>
            <a:endParaRPr lang="en-US" altLang="zh-CN" sz="22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2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79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618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748185" y="836712"/>
            <a:ext cx="3436640" cy="60960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latin typeface="Comic Sans MS" pitchFamily="66" charset="0"/>
                <a:ea typeface="宋体" pitchFamily="2" charset="-122"/>
              </a:rPr>
              <a:t>损耗</a:t>
            </a:r>
            <a:r>
              <a:rPr lang="en-US" altLang="zh-CN" sz="3200" b="1" dirty="0">
                <a:latin typeface="Comic Sans MS" pitchFamily="66" charset="0"/>
                <a:ea typeface="宋体" pitchFamily="2" charset="-122"/>
              </a:rPr>
              <a:t> &amp; </a:t>
            </a:r>
            <a:r>
              <a:rPr lang="zh-CN" altLang="en-US" sz="3200" b="1" dirty="0">
                <a:latin typeface="Comic Sans MS" pitchFamily="66" charset="0"/>
                <a:ea typeface="宋体" pitchFamily="2" charset="-122"/>
              </a:rPr>
              <a:t>衰减</a:t>
            </a:r>
            <a:r>
              <a:rPr lang="en-US" altLang="zh-CN" sz="3200" b="1" dirty="0">
                <a:latin typeface="Comic Sans MS" pitchFamily="66" charset="0"/>
                <a:ea typeface="宋体" pitchFamily="2" charset="-122"/>
              </a:rPr>
              <a:t> (*)</a:t>
            </a:r>
          </a:p>
        </p:txBody>
      </p:sp>
      <p:sp>
        <p:nvSpPr>
          <p:cNvPr id="8294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11560" y="1628800"/>
            <a:ext cx="7772400" cy="4267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200" b="1" dirty="0">
                <a:solidFill>
                  <a:srgbClr val="FF9999"/>
                </a:solidFill>
                <a:latin typeface="Comic Sans MS" pitchFamily="66" charset="0"/>
                <a:ea typeface="宋体" pitchFamily="2" charset="-122"/>
              </a:rPr>
              <a:t>  </a:t>
            </a:r>
            <a:r>
              <a:rPr lang="zh-CN" altLang="en-US" sz="2200" b="1" dirty="0">
                <a:solidFill>
                  <a:srgbClr val="FF9999"/>
                </a:solidFill>
                <a:latin typeface="Comic Sans MS" pitchFamily="66" charset="0"/>
                <a:ea typeface="宋体" pitchFamily="2" charset="-122"/>
              </a:rPr>
              <a:t>损耗</a:t>
            </a:r>
            <a:endParaRPr lang="en-US" altLang="zh-CN" sz="2200" b="1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 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实际的矩形波导结中存在着两种损耗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: </a:t>
            </a:r>
            <a:r>
              <a:rPr lang="zh-CN" altLang="en-US" sz="2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导体损耗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和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 </a:t>
            </a:r>
            <a:r>
              <a:rPr lang="zh-CN" altLang="en-US" sz="2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介质损耗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c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主要有波导内的媒质产生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导体损耗</a:t>
            </a:r>
            <a:r>
              <a:rPr lang="en-US" altLang="zh-CN" sz="2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: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实际的导体为非理想导体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磁导率不是理想的无穷大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.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因此在，一些功率随着频率的升高而耗散，</a:t>
            </a:r>
            <a:r>
              <a:rPr lang="zh-CN" altLang="en-US" sz="22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非理想导体的趋肤效应导致的损耗</a:t>
            </a:r>
            <a:endParaRPr lang="en-US" altLang="zh-CN" sz="2200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200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介质损耗</a:t>
            </a:r>
            <a:r>
              <a:rPr lang="en-US" altLang="zh-CN" sz="22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:</a:t>
            </a:r>
            <a:r>
              <a:rPr lang="en-US" altLang="zh-CN" sz="2200" dirty="0">
                <a:solidFill>
                  <a:srgbClr val="FF9999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由材料中的分子与电磁场的能量相互作用导致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部分能量被吸收转化为了热能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.</a:t>
            </a:r>
            <a:r>
              <a:rPr lang="en-US" altLang="zh-CN" sz="2400" dirty="0">
                <a:solidFill>
                  <a:srgbClr val="FF9999"/>
                </a:solidFill>
                <a:latin typeface="Comic Sans MS" pitchFamily="66" charset="0"/>
                <a:ea typeface="宋体" pitchFamily="2" charset="-122"/>
              </a:rPr>
              <a:t>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ea typeface="宋体" pitchFamily="2" charset="-122"/>
              </a:rPr>
              <a:t>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8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9284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矩形波导</a:t>
            </a:r>
            <a:br>
              <a:rPr lang="zh-CN" altLang="en-US" dirty="0">
                <a:latin typeface="隶书" panose="02010509060101010101" pitchFamily="49" charset="-122"/>
              </a:rPr>
            </a:b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23528" y="1340768"/>
            <a:ext cx="7467600" cy="870431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</a:rPr>
              <a:t>习题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</a:rPr>
              <a:t>1</a:t>
            </a:r>
            <a:endParaRPr lang="en-US" altLang="zh-CN" dirty="0">
              <a:latin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31792E6-CC60-4194-82F6-2919892BC496}"/>
                  </a:ext>
                </a:extLst>
              </p:cNvPr>
              <p:cNvSpPr txBox="1"/>
              <p:nvPr/>
            </p:nvSpPr>
            <p:spPr>
              <a:xfrm>
                <a:off x="467544" y="2348880"/>
                <a:ext cx="763284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矩形波导尺寸为</a:t>
                </a:r>
                <a:r>
                  <a:rPr lang="en-US" altLang="zh-CN" dirty="0"/>
                  <a:t>a=1.07cm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b=0.43cm</a:t>
                </a:r>
                <a:r>
                  <a:rPr lang="zh-CN" altLang="en-US" dirty="0"/>
                  <a:t>，当填充空气介质时，器件基模的截止频率为多少？当填充介质的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baseline="-25000" dirty="0"/>
                  <a:t>r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2.08</a:t>
                </a:r>
                <a:r>
                  <a:rPr lang="zh-CN" altLang="en-US" dirty="0"/>
                  <a:t>时，器件基模的截止频率为多少？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31792E6-CC60-4194-82F6-2919892BC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48880"/>
                <a:ext cx="7632848" cy="1938992"/>
              </a:xfrm>
              <a:prstGeom prst="rect">
                <a:avLst/>
              </a:prstGeom>
              <a:blipFill>
                <a:blip r:embed="rId3"/>
                <a:stretch>
                  <a:fillRect l="-1278" t="-3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4481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矩形波导</a:t>
            </a:r>
            <a:br>
              <a:rPr lang="zh-CN" altLang="en-US" dirty="0">
                <a:latin typeface="隶书" panose="02010509060101010101" pitchFamily="49" charset="-122"/>
              </a:rPr>
            </a:b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23528" y="1340768"/>
            <a:ext cx="7467600" cy="870431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</a:rPr>
              <a:t>习题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</a:rPr>
              <a:t>1</a:t>
            </a:r>
            <a:endParaRPr lang="en-US" altLang="zh-CN" dirty="0">
              <a:latin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31792E6-CC60-4194-82F6-2919892BC496}"/>
                  </a:ext>
                </a:extLst>
              </p:cNvPr>
              <p:cNvSpPr txBox="1"/>
              <p:nvPr/>
            </p:nvSpPr>
            <p:spPr>
              <a:xfrm>
                <a:off x="467544" y="2348880"/>
                <a:ext cx="763284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矩形波导尺寸为</a:t>
                </a:r>
                <a:r>
                  <a:rPr lang="en-US" altLang="zh-CN" dirty="0"/>
                  <a:t>a=1.07cm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b=0.43cm</a:t>
                </a:r>
                <a:r>
                  <a:rPr lang="zh-CN" altLang="en-US" dirty="0"/>
                  <a:t>，当填充空气介质时，器件基模的截止频率为多少？当填充介质的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baseline="-25000" dirty="0"/>
                  <a:t>r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2.08</a:t>
                </a:r>
                <a:r>
                  <a:rPr lang="zh-CN" altLang="en-US" dirty="0"/>
                  <a:t>时，器件基模的截止频率为多少？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31792E6-CC60-4194-82F6-2919892BC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48880"/>
                <a:ext cx="7632848" cy="1938992"/>
              </a:xfrm>
              <a:prstGeom prst="rect">
                <a:avLst/>
              </a:prstGeom>
              <a:blipFill>
                <a:blip r:embed="rId3"/>
                <a:stretch>
                  <a:fillRect l="-1278" t="-3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384B9B7-41F8-4140-8AAE-B5E34E2A2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8" y="3804469"/>
            <a:ext cx="3035877" cy="233403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C12509A-5CCF-4CE4-9794-0A1EA0F68871}"/>
              </a:ext>
            </a:extLst>
          </p:cNvPr>
          <p:cNvSpPr txBox="1"/>
          <p:nvPr/>
        </p:nvSpPr>
        <p:spPr>
          <a:xfrm>
            <a:off x="2987824" y="363706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TE</a:t>
            </a:r>
            <a:r>
              <a:rPr lang="en-US" altLang="zh-CN" sz="2400" baseline="-25000" dirty="0"/>
              <a:t>10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998FCD9-A0A3-42BC-9991-12E74B4CF4B6}"/>
                  </a:ext>
                </a:extLst>
              </p:cNvPr>
              <p:cNvSpPr txBox="1"/>
              <p:nvPr/>
            </p:nvSpPr>
            <p:spPr>
              <a:xfrm>
                <a:off x="3030055" y="4223137"/>
                <a:ext cx="5122300" cy="442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800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截止频率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b="0" i="1" baseline="-2500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b="0" i="1" baseline="-25000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CN" sz="1800" b="0" i="1" baseline="-2500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sz="1800" b="0" i="1" baseline="-2500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rad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ad>
                          <m:radPr>
                            <m:degHide m:val="on"/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CN" sz="1800" i="1" baseline="-2500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sz="1800" i="1" baseline="-250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1800" dirty="0"/>
                  <a:t>=1.4*10</a:t>
                </a:r>
                <a:r>
                  <a:rPr lang="en-US" altLang="zh-CN" sz="1800" baseline="30000" dirty="0"/>
                  <a:t>10</a:t>
                </a:r>
                <a:r>
                  <a:rPr lang="en-US" altLang="zh-CN" sz="1800" dirty="0"/>
                  <a:t>Hz= 14GHz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998FCD9-A0A3-42BC-9991-12E74B4CF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055" y="4223137"/>
                <a:ext cx="5122300" cy="442109"/>
              </a:xfrm>
              <a:prstGeom prst="rect">
                <a:avLst/>
              </a:prstGeom>
              <a:blipFill>
                <a:blip r:embed="rId5"/>
                <a:stretch>
                  <a:fillRect l="-1786" t="-8333" r="-1905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CD89572-DC49-43D6-B97B-37CDF2686473}"/>
                  </a:ext>
                </a:extLst>
              </p:cNvPr>
              <p:cNvSpPr txBox="1"/>
              <p:nvPr/>
            </p:nvSpPr>
            <p:spPr>
              <a:xfrm>
                <a:off x="2978092" y="4732413"/>
                <a:ext cx="5590377" cy="442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800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截止频率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b="0" i="1" baseline="-2500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b="0" i="1" baseline="-25000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CN" sz="1800" b="0" i="1" baseline="-2500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sz="1800" b="0" i="1" baseline="-2500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sz="1800" b="0" i="1" baseline="-2500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rad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ad>
                          <m:radPr>
                            <m:degHide m:val="on"/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CN" sz="1800" i="1" baseline="-2500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sz="1800" i="1" baseline="-2500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sz="1800" i="1" baseline="-250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1800" dirty="0"/>
                  <a:t>=0.97*10</a:t>
                </a:r>
                <a:r>
                  <a:rPr lang="en-US" altLang="zh-CN" sz="1800" baseline="30000" dirty="0"/>
                  <a:t>10</a:t>
                </a:r>
                <a:r>
                  <a:rPr lang="en-US" altLang="zh-CN" sz="1800" dirty="0"/>
                  <a:t>Hz= 9.7GHz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CD89572-DC49-43D6-B97B-37CDF2686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092" y="4732413"/>
                <a:ext cx="5590377" cy="442109"/>
              </a:xfrm>
              <a:prstGeom prst="rect">
                <a:avLst/>
              </a:prstGeom>
              <a:blipFill>
                <a:blip r:embed="rId6"/>
                <a:stretch>
                  <a:fillRect l="-1745" t="-8219" r="-1636" b="-9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9621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矩形波导</a:t>
            </a:r>
            <a:br>
              <a:rPr lang="zh-CN" altLang="en-US" dirty="0">
                <a:latin typeface="隶书" panose="02010509060101010101" pitchFamily="49" charset="-122"/>
              </a:rPr>
            </a:b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23528" y="1340768"/>
            <a:ext cx="7467600" cy="870431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</a:rPr>
              <a:t>习题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</a:rPr>
              <a:t>2</a:t>
            </a:r>
            <a:endParaRPr lang="en-US" altLang="zh-CN" dirty="0">
              <a:latin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31792E6-CC60-4194-82F6-2919892BC496}"/>
                  </a:ext>
                </a:extLst>
              </p:cNvPr>
              <p:cNvSpPr txBox="1"/>
              <p:nvPr/>
            </p:nvSpPr>
            <p:spPr>
              <a:xfrm>
                <a:off x="467544" y="2348880"/>
                <a:ext cx="763284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依旧是</a:t>
                </a:r>
                <a:r>
                  <a:rPr lang="en-US" altLang="zh-CN" dirty="0"/>
                  <a:t>a=1.07cm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b=0.43cm</a:t>
                </a:r>
                <a:r>
                  <a:rPr lang="zh-CN" altLang="en-US" dirty="0"/>
                  <a:t>，填充介质的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baseline="-25000" dirty="0"/>
                  <a:t>r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2.08</a:t>
                </a:r>
                <a:r>
                  <a:rPr lang="zh-CN" altLang="en-US" dirty="0"/>
                  <a:t>的矩形波导，求此波导单模传播的频率范围是多少？当工作频率为</a:t>
                </a:r>
                <a:r>
                  <a:rPr lang="en-US" altLang="zh-CN" dirty="0"/>
                  <a:t>15GHz</a:t>
                </a:r>
                <a:r>
                  <a:rPr lang="zh-CN" altLang="en-US" dirty="0"/>
                  <a:t>时，问此时波导中波的传播模式，求出此传播模式下信号的波导波长及相速。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31792E6-CC60-4194-82F6-2919892BC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48880"/>
                <a:ext cx="7632848" cy="2308324"/>
              </a:xfrm>
              <a:prstGeom prst="rect">
                <a:avLst/>
              </a:prstGeom>
              <a:blipFill>
                <a:blip r:embed="rId3"/>
                <a:stretch>
                  <a:fillRect l="-1278" t="-2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04083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矩形波导</a:t>
            </a:r>
            <a:br>
              <a:rPr lang="zh-CN" altLang="en-US" dirty="0">
                <a:latin typeface="隶书" panose="02010509060101010101" pitchFamily="49" charset="-122"/>
              </a:rPr>
            </a:b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23528" y="1340768"/>
            <a:ext cx="7467600" cy="870431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</a:rPr>
              <a:t>习题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</a:rPr>
              <a:t>2</a:t>
            </a:r>
            <a:endParaRPr lang="en-US" altLang="zh-CN" dirty="0">
              <a:latin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31792E6-CC60-4194-82F6-2919892BC496}"/>
                  </a:ext>
                </a:extLst>
              </p:cNvPr>
              <p:cNvSpPr txBox="1"/>
              <p:nvPr/>
            </p:nvSpPr>
            <p:spPr>
              <a:xfrm>
                <a:off x="467544" y="2348880"/>
                <a:ext cx="763284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依旧是</a:t>
                </a:r>
                <a:r>
                  <a:rPr lang="en-US" altLang="zh-CN" dirty="0"/>
                  <a:t>a=1.07cm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b=0.43cm</a:t>
                </a:r>
                <a:r>
                  <a:rPr lang="zh-CN" altLang="en-US" dirty="0"/>
                  <a:t>，填充介质的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baseline="-25000" dirty="0"/>
                  <a:t>r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2.08</a:t>
                </a:r>
                <a:r>
                  <a:rPr lang="zh-CN" altLang="en-US" dirty="0"/>
                  <a:t>的矩形波导，求此波导单模传播的频率范围是多少？当工作频率为</a:t>
                </a:r>
                <a:r>
                  <a:rPr lang="en-US" altLang="zh-CN" dirty="0"/>
                  <a:t>15GHz</a:t>
                </a:r>
                <a:r>
                  <a:rPr lang="zh-CN" altLang="en-US" dirty="0"/>
                  <a:t>时，问此时波导中波的传播模式，求出此传播模式下信号的波导波长及相速。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31792E6-CC60-4194-82F6-2919892BC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48880"/>
                <a:ext cx="7632848" cy="2308324"/>
              </a:xfrm>
              <a:prstGeom prst="rect">
                <a:avLst/>
              </a:prstGeom>
              <a:blipFill>
                <a:blip r:embed="rId3"/>
                <a:stretch>
                  <a:fillRect l="-1278" t="-2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6D1D85FE-8D96-4A05-8724-564B00A2B1BA}"/>
              </a:ext>
            </a:extLst>
          </p:cNvPr>
          <p:cNvSpPr txBox="1"/>
          <p:nvPr/>
        </p:nvSpPr>
        <p:spPr>
          <a:xfrm>
            <a:off x="107504" y="403044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TE</a:t>
            </a:r>
            <a:r>
              <a:rPr lang="en-US" altLang="zh-CN" sz="2400" baseline="-25000" dirty="0"/>
              <a:t>10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3DE645C-A7DA-477E-B738-F4EDA786EC75}"/>
                  </a:ext>
                </a:extLst>
              </p:cNvPr>
              <p:cNvSpPr txBox="1"/>
              <p:nvPr/>
            </p:nvSpPr>
            <p:spPr>
              <a:xfrm>
                <a:off x="107504" y="4492114"/>
                <a:ext cx="5590377" cy="442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800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截止频率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b="0" i="1" baseline="-2500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b="0" i="1" baseline="-25000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CN" sz="1800" b="0" i="1" baseline="-2500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sz="1800" b="0" i="1" baseline="-2500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sz="1800" b="0" i="1" baseline="-2500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rad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ad>
                          <m:radPr>
                            <m:degHide m:val="on"/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CN" sz="1800" i="1" baseline="-2500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sz="1800" i="1" baseline="-2500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sz="1800" i="1" baseline="-250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1800" dirty="0"/>
                  <a:t>=0.97*10</a:t>
                </a:r>
                <a:r>
                  <a:rPr lang="en-US" altLang="zh-CN" sz="1800" baseline="30000" dirty="0"/>
                  <a:t>10</a:t>
                </a:r>
                <a:r>
                  <a:rPr lang="en-US" altLang="zh-CN" sz="1800" dirty="0"/>
                  <a:t>Hz= 9.7GHz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3DE645C-A7DA-477E-B738-F4EDA786E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492114"/>
                <a:ext cx="5590377" cy="442109"/>
              </a:xfrm>
              <a:prstGeom prst="rect">
                <a:avLst/>
              </a:prstGeom>
              <a:blipFill>
                <a:blip r:embed="rId4"/>
                <a:stretch>
                  <a:fillRect l="-1745" t="-8333" r="-1636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5A02857-E868-422E-88AC-8C4F3F6291A7}"/>
              </a:ext>
            </a:extLst>
          </p:cNvPr>
          <p:cNvSpPr txBox="1"/>
          <p:nvPr/>
        </p:nvSpPr>
        <p:spPr>
          <a:xfrm>
            <a:off x="167593" y="483470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TE</a:t>
            </a:r>
            <a:r>
              <a:rPr lang="en-US" altLang="zh-CN" baseline="-25000" dirty="0"/>
              <a:t>2</a:t>
            </a:r>
            <a:r>
              <a:rPr lang="en-US" altLang="zh-CN" sz="2400" baseline="-25000" dirty="0"/>
              <a:t>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6CFBA5C-7C24-4460-844C-C43E63D20420}"/>
                  </a:ext>
                </a:extLst>
              </p:cNvPr>
              <p:cNvSpPr txBox="1"/>
              <p:nvPr/>
            </p:nvSpPr>
            <p:spPr>
              <a:xfrm>
                <a:off x="167593" y="5296365"/>
                <a:ext cx="5608010" cy="442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800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截止频率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b="0" i="1" baseline="-2500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b="0" i="1" baseline="-25000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CN" sz="1800" b="0" i="1" baseline="-2500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sz="1800" b="0" i="1" baseline="-2500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sz="1800" b="0" i="1" baseline="-2500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rad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ad>
                          <m:radPr>
                            <m:degHide m:val="on"/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CN" sz="1800" i="1" baseline="-2500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sz="1800" i="1" baseline="-2500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sz="1800" i="1" baseline="-250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1800" dirty="0"/>
                  <a:t>=1.94*10</a:t>
                </a:r>
                <a:r>
                  <a:rPr lang="en-US" altLang="zh-CN" sz="1800" baseline="30000" dirty="0"/>
                  <a:t>10</a:t>
                </a:r>
                <a:r>
                  <a:rPr lang="en-US" altLang="zh-CN" sz="1800" dirty="0"/>
                  <a:t>Hz= 19.4GHz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6CFBA5C-7C24-4460-844C-C43E63D20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93" y="5296365"/>
                <a:ext cx="5608010" cy="442109"/>
              </a:xfrm>
              <a:prstGeom prst="rect">
                <a:avLst/>
              </a:prstGeom>
              <a:blipFill>
                <a:blip r:embed="rId5"/>
                <a:stretch>
                  <a:fillRect l="-1630" t="-8333" r="-1739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6D600933-1E77-4766-AE62-4ED3C6D58EFF}"/>
              </a:ext>
            </a:extLst>
          </p:cNvPr>
          <p:cNvSpPr txBox="1"/>
          <p:nvPr/>
        </p:nvSpPr>
        <p:spPr>
          <a:xfrm>
            <a:off x="167593" y="559046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TE</a:t>
            </a:r>
            <a:r>
              <a:rPr lang="en-US" altLang="zh-CN" sz="2400" baseline="-25000" dirty="0"/>
              <a:t>01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9E471FB-F3EC-47A1-B044-35A35BCAE1EB}"/>
                  </a:ext>
                </a:extLst>
              </p:cNvPr>
              <p:cNvSpPr txBox="1"/>
              <p:nvPr/>
            </p:nvSpPr>
            <p:spPr>
              <a:xfrm>
                <a:off x="167593" y="6052132"/>
                <a:ext cx="5806782" cy="442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800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截止频率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b="0" i="1" baseline="-2500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b="0" i="1" baseline="-25000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CN" sz="1800" b="0" i="1" baseline="-2500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sz="1800" b="0" i="1" baseline="-2500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sz="1800" b="0" i="1" baseline="-2500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rad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ad>
                          <m:radPr>
                            <m:degHide m:val="on"/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CN" sz="1800" i="1" baseline="-2500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sz="1800" i="1" baseline="-2500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sz="1800" i="1" baseline="-250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1800" dirty="0"/>
                  <a:t>=2.42*10</a:t>
                </a:r>
                <a:r>
                  <a:rPr lang="en-US" altLang="zh-CN" sz="1800" baseline="30000" dirty="0"/>
                  <a:t>10</a:t>
                </a:r>
                <a:r>
                  <a:rPr lang="en-US" altLang="zh-CN" sz="1800" dirty="0"/>
                  <a:t>Hz= 24.2GHz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9E471FB-F3EC-47A1-B044-35A35BCAE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93" y="6052132"/>
                <a:ext cx="5806782" cy="442109"/>
              </a:xfrm>
              <a:prstGeom prst="rect">
                <a:avLst/>
              </a:prstGeom>
              <a:blipFill>
                <a:blip r:embed="rId6"/>
                <a:stretch>
                  <a:fillRect l="-1574" t="-8333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720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矩形波导</a:t>
            </a:r>
            <a:br>
              <a:rPr lang="zh-CN" altLang="en-US" dirty="0">
                <a:latin typeface="隶书" panose="02010509060101010101" pitchFamily="49" charset="-122"/>
              </a:rPr>
            </a:b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23528" y="1340768"/>
            <a:ext cx="7467600" cy="870431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</a:rPr>
              <a:t>习题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</a:rPr>
              <a:t>2</a:t>
            </a:r>
            <a:endParaRPr lang="en-US" altLang="zh-CN" dirty="0">
              <a:latin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31792E6-CC60-4194-82F6-2919892BC496}"/>
                  </a:ext>
                </a:extLst>
              </p:cNvPr>
              <p:cNvSpPr txBox="1"/>
              <p:nvPr/>
            </p:nvSpPr>
            <p:spPr>
              <a:xfrm>
                <a:off x="467544" y="2348880"/>
                <a:ext cx="763284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依旧是</a:t>
                </a:r>
                <a:r>
                  <a:rPr lang="en-US" altLang="zh-CN" dirty="0"/>
                  <a:t>a=1.07cm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b=0.43cm</a:t>
                </a:r>
                <a:r>
                  <a:rPr lang="zh-CN" altLang="en-US" dirty="0"/>
                  <a:t>，填充介质的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2400" b="0" i="1" baseline="-2500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/>
                  <a:t>为</a:t>
                </a:r>
                <a:r>
                  <a:rPr lang="en-US" altLang="zh-CN" dirty="0"/>
                  <a:t>2.08</a:t>
                </a:r>
                <a:r>
                  <a:rPr lang="zh-CN" altLang="en-US" dirty="0"/>
                  <a:t>的矩形波导，求此波导单模传播的频率范围是多少？当工作频率为</a:t>
                </a:r>
                <a:r>
                  <a:rPr lang="en-US" altLang="zh-CN" dirty="0"/>
                  <a:t>15GHz</a:t>
                </a:r>
                <a:r>
                  <a:rPr lang="zh-CN" altLang="en-US" dirty="0"/>
                  <a:t>时，问此时波导中波的传播模式，求出此传播模式下信号的波导波长及相速。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31792E6-CC60-4194-82F6-2919892BC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48880"/>
                <a:ext cx="7632848" cy="2308324"/>
              </a:xfrm>
              <a:prstGeom prst="rect">
                <a:avLst/>
              </a:prstGeom>
              <a:blipFill>
                <a:blip r:embed="rId3"/>
                <a:stretch>
                  <a:fillRect l="-1278" t="-2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B57FBC5B-DB62-4128-B11D-8C3B292263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860" t="1483"/>
          <a:stretch/>
        </p:blipFill>
        <p:spPr>
          <a:xfrm>
            <a:off x="3694100" y="3960654"/>
            <a:ext cx="2202132" cy="176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95B3F1C-9B5F-45CB-8918-6CB48A1E6898}"/>
                  </a:ext>
                </a:extLst>
              </p:cNvPr>
              <p:cNvSpPr txBox="1"/>
              <p:nvPr/>
            </p:nvSpPr>
            <p:spPr>
              <a:xfrm>
                <a:off x="621983" y="5666859"/>
                <a:ext cx="2481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baseline="-2500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/>
                  <a:t>=1.82cm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95B3F1C-9B5F-45CB-8918-6CB48A1E6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83" y="5666859"/>
                <a:ext cx="2481192" cy="369332"/>
              </a:xfrm>
              <a:prstGeom prst="rect">
                <a:avLst/>
              </a:prstGeom>
              <a:blipFill>
                <a:blip r:embed="rId5"/>
                <a:stretch>
                  <a:fillRect l="-4423" t="-26667" r="-6388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85B7593-63F6-45FB-ADE4-A019D4B3DC6F}"/>
                  </a:ext>
                </a:extLst>
              </p:cNvPr>
              <p:cNvSpPr txBox="1"/>
              <p:nvPr/>
            </p:nvSpPr>
            <p:spPr>
              <a:xfrm>
                <a:off x="621983" y="5153127"/>
                <a:ext cx="1907125" cy="420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𝑘𝑐</m:t>
                          </m:r>
                          <m:r>
                            <a:rPr lang="en-US" altLang="zh-CN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zh-CN" altLang="en-US" baseline="300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85B7593-63F6-45FB-ADE4-A019D4B3D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83" y="5153127"/>
                <a:ext cx="1907125" cy="4202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ECC24E7-4BE7-49E2-A6CE-C0DAB60EC90B}"/>
                  </a:ext>
                </a:extLst>
              </p:cNvPr>
              <p:cNvSpPr txBox="1"/>
              <p:nvPr/>
            </p:nvSpPr>
            <p:spPr>
              <a:xfrm>
                <a:off x="621983" y="4657204"/>
                <a:ext cx="23398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=1.38cm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ECC24E7-4BE7-49E2-A6CE-C0DAB60EC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83" y="4657204"/>
                <a:ext cx="2339871" cy="369332"/>
              </a:xfrm>
              <a:prstGeom prst="rect">
                <a:avLst/>
              </a:prstGeom>
              <a:blipFill>
                <a:blip r:embed="rId7"/>
                <a:stretch>
                  <a:fillRect l="-4688" t="-26230" r="-6771" b="-47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743A19-08BF-4792-A756-D156ADF0DC82}"/>
                  </a:ext>
                </a:extLst>
              </p:cNvPr>
              <p:cNvSpPr txBox="1"/>
              <p:nvPr/>
            </p:nvSpPr>
            <p:spPr>
              <a:xfrm>
                <a:off x="550650" y="4153466"/>
                <a:ext cx="2482539" cy="3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ad>
                        <m:radPr>
                          <m:degHide m:val="on"/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𝜇𝜖</m:t>
                          </m:r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743A19-08BF-4792-A756-D156ADF0D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50" y="4153466"/>
                <a:ext cx="2482539" cy="370614"/>
              </a:xfrm>
              <a:prstGeom prst="rect">
                <a:avLst/>
              </a:prstGeom>
              <a:blipFill>
                <a:blip r:embed="rId8"/>
                <a:stretch>
                  <a:fillRect l="-2451" r="-2206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67C03B5E-75C8-4D95-ABF7-7C911901D2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7567" y="3846258"/>
            <a:ext cx="2373901" cy="1991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E1E77DF-5D46-4B22-8E55-13A03323EFA3}"/>
                  </a:ext>
                </a:extLst>
              </p:cNvPr>
              <p:cNvSpPr txBox="1"/>
              <p:nvPr/>
            </p:nvSpPr>
            <p:spPr>
              <a:xfrm>
                <a:off x="643727" y="6144000"/>
                <a:ext cx="28260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baseline="-2500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/>
                  <a:t>=2.7*10</a:t>
                </a:r>
                <a:r>
                  <a:rPr lang="en-US" altLang="zh-CN" baseline="30000" dirty="0"/>
                  <a:t>8</a:t>
                </a:r>
                <a:r>
                  <a:rPr lang="en-US" altLang="zh-CN" dirty="0"/>
                  <a:t>m/s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E1E77DF-5D46-4B22-8E55-13A03323E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27" y="6144000"/>
                <a:ext cx="2826095" cy="369332"/>
              </a:xfrm>
              <a:prstGeom prst="rect">
                <a:avLst/>
              </a:prstGeom>
              <a:blipFill>
                <a:blip r:embed="rId10"/>
                <a:stretch>
                  <a:fillRect l="-2808" t="-26667" r="-5400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E36C89-C5BF-45EA-AF70-180F46F9BD47}"/>
                  </a:ext>
                </a:extLst>
              </p:cNvPr>
              <p:cNvSpPr txBox="1"/>
              <p:nvPr/>
            </p:nvSpPr>
            <p:spPr>
              <a:xfrm>
                <a:off x="4447381" y="6045081"/>
                <a:ext cx="3433248" cy="701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i="1" baseline="-2500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ra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=2.08∗10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E36C89-C5BF-45EA-AF70-180F46F9B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381" y="6045081"/>
                <a:ext cx="3433248" cy="701474"/>
              </a:xfrm>
              <a:prstGeom prst="rect">
                <a:avLst/>
              </a:prstGeom>
              <a:blipFill>
                <a:blip r:embed="rId11"/>
                <a:stretch>
                  <a:fillRect b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9787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矩形波导</a:t>
            </a:r>
            <a:br>
              <a:rPr lang="zh-CN" altLang="en-US" dirty="0">
                <a:latin typeface="隶书" panose="02010509060101010101" pitchFamily="49" charset="-122"/>
              </a:rPr>
            </a:b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23528" y="1340768"/>
            <a:ext cx="7467600" cy="90486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0000FF"/>
                </a:solidFill>
                <a:latin typeface="楷体_GB2312" pitchFamily="49" charset="-122"/>
              </a:rPr>
              <a:t>习题</a:t>
            </a:r>
            <a:r>
              <a:rPr lang="en-US" altLang="zh-CN" dirty="0">
                <a:solidFill>
                  <a:srgbClr val="0000FF"/>
                </a:solidFill>
                <a:latin typeface="楷体_GB2312" pitchFamily="49" charset="-122"/>
              </a:rPr>
              <a:t>3</a:t>
            </a:r>
            <a:endParaRPr lang="en-US" altLang="zh-CN" dirty="0">
              <a:latin typeface="楷体_GB2312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1792E6-CC60-4194-82F6-2919892BC496}"/>
              </a:ext>
            </a:extLst>
          </p:cNvPr>
          <p:cNvSpPr txBox="1"/>
          <p:nvPr/>
        </p:nvSpPr>
        <p:spPr>
          <a:xfrm>
            <a:off x="467544" y="2348880"/>
            <a:ext cx="7632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半径为</a:t>
            </a:r>
            <a:r>
              <a:rPr lang="en-US" altLang="zh-CN" dirty="0"/>
              <a:t>a=</a:t>
            </a:r>
            <a:r>
              <a:rPr lang="en-US" altLang="zh-CN" dirty="0" err="1"/>
              <a:t>1cm</a:t>
            </a:r>
            <a:r>
              <a:rPr lang="zh-CN" altLang="en-US" dirty="0"/>
              <a:t>的圆波导，用于近距离信号传输，采用什么模式，该模式的截至频率是多少，单模传播的频率范围是多少？若在轴心加一个半径为</a:t>
            </a:r>
            <a:r>
              <a:rPr lang="en-US" altLang="zh-CN" dirty="0" err="1"/>
              <a:t>0.2cm</a:t>
            </a:r>
            <a:r>
              <a:rPr lang="zh-CN" altLang="en-US" dirty="0"/>
              <a:t>的金属线，此时其单模传播的频率范围是多少？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3738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47700" y="1262459"/>
            <a:ext cx="7848600" cy="5257800"/>
          </a:xfrm>
          <a:ln>
            <a:solidFill>
              <a:srgbClr val="0000FF"/>
            </a:solidFill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损耗常数</a:t>
            </a: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 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课本中有关于衰减常数的计算公式，主要与以下因素相关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:</a:t>
            </a:r>
          </a:p>
          <a:p>
            <a:pPr algn="just">
              <a:buNone/>
            </a:pP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  (1)</a:t>
            </a:r>
            <a:r>
              <a:rPr lang="zh-CN" altLang="en-US" sz="22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波导的尺寸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       </a:t>
            </a:r>
            <a:r>
              <a:rPr lang="zh-CN" altLang="en-US" sz="2200" b="1" dirty="0">
                <a:solidFill>
                  <a:srgbClr val="009900"/>
                </a:solidFill>
                <a:latin typeface="Comic Sans MS" pitchFamily="66" charset="0"/>
                <a:ea typeface="宋体" pitchFamily="2" charset="-122"/>
              </a:rPr>
              <a:t>当</a:t>
            </a:r>
            <a:r>
              <a:rPr lang="en-US" altLang="zh-CN" sz="2200" b="1" dirty="0">
                <a:solidFill>
                  <a:srgbClr val="009900"/>
                </a:solidFill>
                <a:latin typeface="Comic Sans MS" pitchFamily="66" charset="0"/>
                <a:ea typeface="宋体" pitchFamily="2" charset="-122"/>
              </a:rPr>
              <a:t> a </a:t>
            </a:r>
            <a:r>
              <a:rPr lang="zh-CN" altLang="en-US" sz="2200" b="1" dirty="0">
                <a:solidFill>
                  <a:srgbClr val="009900"/>
                </a:solidFill>
                <a:latin typeface="Comic Sans MS" pitchFamily="66" charset="0"/>
                <a:ea typeface="宋体" pitchFamily="2" charset="-122"/>
              </a:rPr>
              <a:t>确定</a:t>
            </a:r>
            <a:r>
              <a:rPr lang="en-US" altLang="zh-CN" sz="2200" b="1" dirty="0">
                <a:solidFill>
                  <a:srgbClr val="009900"/>
                </a:solidFill>
                <a:latin typeface="Comic Sans MS" pitchFamily="66" charset="0"/>
                <a:ea typeface="宋体" pitchFamily="2" charset="-122"/>
              </a:rPr>
              <a:t>, b/a </a:t>
            </a:r>
            <a:r>
              <a:rPr lang="zh-CN" altLang="en-US" sz="2200" b="1" dirty="0">
                <a:solidFill>
                  <a:srgbClr val="009900"/>
                </a:solidFill>
                <a:latin typeface="Comic Sans MS" pitchFamily="66" charset="0"/>
                <a:ea typeface="宋体" pitchFamily="2" charset="-122"/>
              </a:rPr>
              <a:t>变大时，损耗变小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.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  (2) </a:t>
            </a:r>
            <a:r>
              <a:rPr lang="zh-CN" altLang="en-US" sz="22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金属的电导率</a:t>
            </a:r>
            <a:endParaRPr lang="en-US" altLang="zh-CN" sz="2200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      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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变大时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,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损耗变小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.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  (3) </a:t>
            </a:r>
            <a:r>
              <a:rPr lang="zh-CN" altLang="en-US" sz="22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加工精度</a:t>
            </a:r>
            <a:endParaRPr lang="en-US" altLang="zh-CN" sz="2200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      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加工精度越高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损耗越小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.</a:t>
            </a:r>
          </a:p>
          <a:p>
            <a:pPr algn="just" eaLnBrk="1" hangingPunct="1">
              <a:buFont typeface="Wingdings" pitchFamily="2" charset="2"/>
              <a:buNone/>
            </a:pPr>
            <a:endParaRPr lang="en-US" altLang="zh-CN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   </a:t>
            </a:r>
            <a:r>
              <a:rPr lang="zh-CN" altLang="en-US" sz="22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矩形波导中的损耗主要是导体损耗，为减小损耗，常用具有优质导电性能的金属来制作，或者在内表面涂覆金或银</a:t>
            </a:r>
            <a:r>
              <a:rPr lang="zh-CN" altLang="en-US" sz="22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。</a:t>
            </a:r>
            <a:endParaRPr lang="en-US" altLang="zh-CN" sz="2200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200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9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2543593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隶书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22584</TotalTime>
  <Words>3518</Words>
  <Application>Microsoft Office PowerPoint</Application>
  <PresentationFormat>全屏显示(4:3)</PresentationFormat>
  <Paragraphs>605</Paragraphs>
  <Slides>85</Slides>
  <Notes>6</Notes>
  <HiddenSlides>3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85</vt:i4>
      </vt:variant>
    </vt:vector>
  </HeadingPairs>
  <TitlesOfParts>
    <vt:vector size="101" baseType="lpstr">
      <vt:lpstr>TimesNewRoman</vt:lpstr>
      <vt:lpstr>等线</vt:lpstr>
      <vt:lpstr>黑体</vt:lpstr>
      <vt:lpstr>楷体_GB2312</vt:lpstr>
      <vt:lpstr>隶书</vt:lpstr>
      <vt:lpstr>Arial</vt:lpstr>
      <vt:lpstr>Arial Black</vt:lpstr>
      <vt:lpstr>Cambria Math</vt:lpstr>
      <vt:lpstr>Comic Sans MS</vt:lpstr>
      <vt:lpstr>Courier New</vt:lpstr>
      <vt:lpstr>Tahoma</vt:lpstr>
      <vt:lpstr>Times New Roman</vt:lpstr>
      <vt:lpstr>Wingdings</vt:lpstr>
      <vt:lpstr>默认设计模板</vt:lpstr>
      <vt:lpstr>Equation.DSMT4</vt:lpstr>
      <vt:lpstr>Equation</vt:lpstr>
      <vt:lpstr>壁电流的应用</vt:lpstr>
      <vt:lpstr>PowerPoint 演示文稿</vt:lpstr>
      <vt:lpstr>3.2.8 功率容量 &amp; 损耗</vt:lpstr>
      <vt:lpstr>PowerPoint 演示文稿</vt:lpstr>
      <vt:lpstr>PowerPoint 演示文稿</vt:lpstr>
      <vt:lpstr>PowerPoint 演示文稿</vt:lpstr>
      <vt:lpstr>击穿现象 (Break down )</vt:lpstr>
      <vt:lpstr>损耗 &amp; 衰减 (*)</vt:lpstr>
      <vt:lpstr>PowerPoint 演示文稿</vt:lpstr>
      <vt:lpstr>3.3.9 实际工程中波导尺寸的选择</vt:lpstr>
      <vt:lpstr>PowerPoint 演示文稿</vt:lpstr>
      <vt:lpstr>3.3.10 导模激励</vt:lpstr>
      <vt:lpstr>    a.探针激励 b.环激励 c.孔或缝激励 d.直接过渡</vt:lpstr>
      <vt:lpstr>Review</vt:lpstr>
      <vt:lpstr>Review</vt:lpstr>
      <vt:lpstr>3.4 圆波导（Circular waveguide）</vt:lpstr>
      <vt:lpstr>PowerPoint 演示文稿</vt:lpstr>
      <vt:lpstr>PowerPoint 演示文稿</vt:lpstr>
      <vt:lpstr>3.4.1 TE 模式的场分布</vt:lpstr>
      <vt:lpstr>3.4.1  TE 模式的场分布</vt:lpstr>
      <vt:lpstr>PowerPoint 演示文稿</vt:lpstr>
      <vt:lpstr>PowerPoint 演示文稿</vt:lpstr>
      <vt:lpstr>一些参数</vt:lpstr>
      <vt:lpstr>3.4.2 TM 模式的场分布</vt:lpstr>
      <vt:lpstr>3.4.2  TM 模式的场分布</vt:lpstr>
      <vt:lpstr>3.4.2 TM 模式的场分布</vt:lpstr>
      <vt:lpstr>PowerPoint 演示文稿</vt:lpstr>
      <vt:lpstr>一些参数</vt:lpstr>
      <vt:lpstr>模式排序 (Sequence of the modes)</vt:lpstr>
      <vt:lpstr>简并模式 (Degenerate modes ) </vt:lpstr>
      <vt:lpstr>PowerPoint 演示文稿</vt:lpstr>
      <vt:lpstr>PowerPoint 演示文稿</vt:lpstr>
      <vt:lpstr>PowerPoint 演示文稿</vt:lpstr>
      <vt:lpstr>3.3.3 三种重要模式</vt:lpstr>
      <vt:lpstr>PowerPoint 演示文稿</vt:lpstr>
      <vt:lpstr>PowerPoint 演示文稿</vt:lpstr>
      <vt:lpstr>特性&amp;应用</vt:lpstr>
      <vt:lpstr>PowerPoint 演示文稿</vt:lpstr>
      <vt:lpstr>PowerPoint 演示文稿</vt:lpstr>
      <vt:lpstr>TE11 模式的损耗特性</vt:lpstr>
      <vt:lpstr>PowerPoint 演示文稿</vt:lpstr>
      <vt:lpstr>TM01模式</vt:lpstr>
      <vt:lpstr>TM01模式</vt:lpstr>
      <vt:lpstr>TM01模式</vt:lpstr>
      <vt:lpstr>TM01模式的3D EM分布 </vt:lpstr>
      <vt:lpstr>特性 &amp; 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特性 &amp; 应用</vt:lpstr>
      <vt:lpstr>PowerPoint 演示文稿</vt:lpstr>
      <vt:lpstr>PowerPoint 演示文稿</vt:lpstr>
      <vt:lpstr>一些模式的场分布</vt:lpstr>
      <vt:lpstr>TE11  Mag E---Surface XOY </vt:lpstr>
      <vt:lpstr>PowerPoint 演示文稿</vt:lpstr>
      <vt:lpstr>PowerPoint 演示文稿</vt:lpstr>
      <vt:lpstr>Review</vt:lpstr>
      <vt:lpstr>3.5 同轴线</vt:lpstr>
      <vt:lpstr>PowerPoint 演示文稿</vt:lpstr>
      <vt:lpstr>PowerPoint 演示文稿</vt:lpstr>
      <vt:lpstr>PowerPoint 演示文稿</vt:lpstr>
      <vt:lpstr>PowerPoint 演示文稿</vt:lpstr>
      <vt:lpstr>主模---TEM</vt:lpstr>
      <vt:lpstr>TEM 模式的场分布</vt:lpstr>
      <vt:lpstr>一些参数</vt:lpstr>
      <vt:lpstr>PowerPoint 演示文稿</vt:lpstr>
      <vt:lpstr>PowerPoint 演示文稿</vt:lpstr>
      <vt:lpstr>PowerPoint 演示文稿</vt:lpstr>
      <vt:lpstr>PowerPoint 演示文稿</vt:lpstr>
      <vt:lpstr>高次模 </vt:lpstr>
      <vt:lpstr>PowerPoint 演示文稿</vt:lpstr>
      <vt:lpstr>单模传输的条件 </vt:lpstr>
      <vt:lpstr>尺寸的选择</vt:lpstr>
      <vt:lpstr>PowerPoint 演示文稿</vt:lpstr>
      <vt:lpstr>同轴线的一般特性阻抗</vt:lpstr>
      <vt:lpstr>矩形波导 </vt:lpstr>
      <vt:lpstr>矩形波导 </vt:lpstr>
      <vt:lpstr>矩形波导 </vt:lpstr>
      <vt:lpstr>矩形波导 </vt:lpstr>
      <vt:lpstr>矩形波导 </vt:lpstr>
      <vt:lpstr>矩形波导 </vt:lpstr>
    </vt:vector>
  </TitlesOfParts>
  <Company>BIT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Renwu</dc:creator>
  <cp:lastModifiedBy>ZJH</cp:lastModifiedBy>
  <cp:revision>326</cp:revision>
  <dcterms:created xsi:type="dcterms:W3CDTF">2003-10-29T14:23:11Z</dcterms:created>
  <dcterms:modified xsi:type="dcterms:W3CDTF">2023-07-11T06:49:53Z</dcterms:modified>
</cp:coreProperties>
</file>